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12" r:id="rId3"/>
    <p:sldId id="257" r:id="rId4"/>
    <p:sldId id="258" r:id="rId5"/>
    <p:sldId id="259" r:id="rId6"/>
    <p:sldId id="260" r:id="rId7"/>
    <p:sldId id="274" r:id="rId8"/>
    <p:sldId id="261" r:id="rId9"/>
    <p:sldId id="275" r:id="rId10"/>
    <p:sldId id="276" r:id="rId11"/>
    <p:sldId id="277" r:id="rId12"/>
    <p:sldId id="278" r:id="rId13"/>
    <p:sldId id="272" r:id="rId14"/>
    <p:sldId id="279" r:id="rId15"/>
    <p:sldId id="280" r:id="rId16"/>
    <p:sldId id="310" r:id="rId17"/>
    <p:sldId id="311" r:id="rId18"/>
    <p:sldId id="262" r:id="rId19"/>
    <p:sldId id="263" r:id="rId20"/>
    <p:sldId id="264" r:id="rId21"/>
    <p:sldId id="281" r:id="rId22"/>
    <p:sldId id="285" r:id="rId23"/>
    <p:sldId id="282" r:id="rId24"/>
    <p:sldId id="283" r:id="rId25"/>
    <p:sldId id="284" r:id="rId26"/>
    <p:sldId id="286" r:id="rId27"/>
    <p:sldId id="265" r:id="rId28"/>
    <p:sldId id="266" r:id="rId29"/>
    <p:sldId id="287" r:id="rId30"/>
    <p:sldId id="267" r:id="rId31"/>
    <p:sldId id="268" r:id="rId32"/>
    <p:sldId id="288" r:id="rId33"/>
    <p:sldId id="269" r:id="rId34"/>
    <p:sldId id="270" r:id="rId35"/>
    <p:sldId id="289" r:id="rId36"/>
    <p:sldId id="290" r:id="rId37"/>
    <p:sldId id="291" r:id="rId38"/>
    <p:sldId id="292" r:id="rId39"/>
    <p:sldId id="271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13" r:id="rId57"/>
    <p:sldId id="314" r:id="rId58"/>
    <p:sldId id="315" r:id="rId59"/>
    <p:sldId id="316" r:id="rId60"/>
    <p:sldId id="317" r:id="rId61"/>
    <p:sldId id="309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BED92-7102-4E0E-B431-81FBC8F4458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221BCD0-F043-4169-9D5D-D6AA39C23918}">
      <dgm:prSet phldrT="[Text]" phldr="1"/>
      <dgm:spPr/>
      <dgm:t>
        <a:bodyPr/>
        <a:lstStyle/>
        <a:p>
          <a:endParaRPr lang="en-IN"/>
        </a:p>
      </dgm:t>
    </dgm:pt>
    <dgm:pt modelId="{F3AED3C1-0034-453F-B0C1-A3752DAEB75C}" type="parTrans" cxnId="{517C5391-9151-4DD4-B531-324F91FDF567}">
      <dgm:prSet/>
      <dgm:spPr/>
      <dgm:t>
        <a:bodyPr/>
        <a:lstStyle/>
        <a:p>
          <a:endParaRPr lang="en-IN"/>
        </a:p>
      </dgm:t>
    </dgm:pt>
    <dgm:pt modelId="{63A9DEFE-04CB-4A82-832F-4345C7904409}" type="sibTrans" cxnId="{517C5391-9151-4DD4-B531-324F91FDF567}">
      <dgm:prSet/>
      <dgm:spPr/>
      <dgm:t>
        <a:bodyPr/>
        <a:lstStyle/>
        <a:p>
          <a:endParaRPr lang="en-IN"/>
        </a:p>
      </dgm:t>
    </dgm:pt>
    <dgm:pt modelId="{4BCA0650-307C-4E35-9DD2-8E484C57B39A}">
      <dgm:prSet phldrT="[Text]"/>
      <dgm:spPr/>
      <dgm:t>
        <a:bodyPr/>
        <a:lstStyle/>
        <a:p>
          <a:r>
            <a:rPr lang="en-US" dirty="0" smtClean="0"/>
            <a:t>Any maneuver which decrease LV size</a:t>
          </a:r>
          <a:endParaRPr lang="en-IN" dirty="0"/>
        </a:p>
      </dgm:t>
    </dgm:pt>
    <dgm:pt modelId="{ED53C921-7880-4869-AFE7-763C64D0FC04}" type="parTrans" cxnId="{FC073218-E536-486B-9CA2-72D214821FFA}">
      <dgm:prSet/>
      <dgm:spPr/>
      <dgm:t>
        <a:bodyPr/>
        <a:lstStyle/>
        <a:p>
          <a:endParaRPr lang="en-IN"/>
        </a:p>
      </dgm:t>
    </dgm:pt>
    <dgm:pt modelId="{1F020598-0B12-4CEC-B98C-E8579DA6EFA0}" type="sibTrans" cxnId="{FC073218-E536-486B-9CA2-72D214821FFA}">
      <dgm:prSet/>
      <dgm:spPr/>
      <dgm:t>
        <a:bodyPr/>
        <a:lstStyle/>
        <a:p>
          <a:endParaRPr lang="en-IN"/>
        </a:p>
      </dgm:t>
    </dgm:pt>
    <dgm:pt modelId="{58F0BBD8-D1F7-4972-81F6-94B919E361E7}">
      <dgm:prSet phldrT="[Text]"/>
      <dgm:spPr/>
      <dgm:t>
        <a:bodyPr/>
        <a:lstStyle/>
        <a:p>
          <a:r>
            <a:rPr lang="en-US" dirty="0" smtClean="0"/>
            <a:t>Decrease - LVEDP</a:t>
          </a:r>
          <a:endParaRPr lang="en-IN" dirty="0"/>
        </a:p>
      </dgm:t>
    </dgm:pt>
    <dgm:pt modelId="{3C44B888-5BA1-4D7A-9D8D-3854C9EB3E7C}" type="parTrans" cxnId="{E199F261-723D-466B-845C-F9CA0C652A21}">
      <dgm:prSet/>
      <dgm:spPr/>
      <dgm:t>
        <a:bodyPr/>
        <a:lstStyle/>
        <a:p>
          <a:endParaRPr lang="en-IN"/>
        </a:p>
      </dgm:t>
    </dgm:pt>
    <dgm:pt modelId="{69ED8185-7D75-49B4-8EE9-144B86DC0E5B}" type="sibTrans" cxnId="{E199F261-723D-466B-845C-F9CA0C652A21}">
      <dgm:prSet/>
      <dgm:spPr/>
      <dgm:t>
        <a:bodyPr/>
        <a:lstStyle/>
        <a:p>
          <a:endParaRPr lang="en-IN"/>
        </a:p>
      </dgm:t>
    </dgm:pt>
    <dgm:pt modelId="{947A33D0-65E5-4943-B541-19B986CBAAF2}">
      <dgm:prSet phldrT="[Text]" phldr="1"/>
      <dgm:spPr/>
      <dgm:t>
        <a:bodyPr/>
        <a:lstStyle/>
        <a:p>
          <a:endParaRPr lang="en-IN"/>
        </a:p>
      </dgm:t>
    </dgm:pt>
    <dgm:pt modelId="{BEBF9398-F5A9-44B7-AC40-CBFECEB3A48B}" type="parTrans" cxnId="{015E135A-A104-40D0-ADB4-82703246FAB0}">
      <dgm:prSet/>
      <dgm:spPr/>
      <dgm:t>
        <a:bodyPr/>
        <a:lstStyle/>
        <a:p>
          <a:endParaRPr lang="en-IN"/>
        </a:p>
      </dgm:t>
    </dgm:pt>
    <dgm:pt modelId="{E86EEC68-7AD5-401C-8A40-21276D37E244}" type="sibTrans" cxnId="{015E135A-A104-40D0-ADB4-82703246FAB0}">
      <dgm:prSet/>
      <dgm:spPr/>
      <dgm:t>
        <a:bodyPr/>
        <a:lstStyle/>
        <a:p>
          <a:endParaRPr lang="en-IN"/>
        </a:p>
      </dgm:t>
    </dgm:pt>
    <dgm:pt modelId="{48C9C9A6-209E-4250-AFE7-AB12D9E077B3}">
      <dgm:prSet phldrT="[Text]"/>
      <dgm:spPr/>
      <dgm:t>
        <a:bodyPr/>
        <a:lstStyle/>
        <a:p>
          <a:r>
            <a:rPr lang="en-US" dirty="0" smtClean="0"/>
            <a:t>Early attainment- critical volume</a:t>
          </a:r>
          <a:endParaRPr lang="en-IN" dirty="0"/>
        </a:p>
      </dgm:t>
    </dgm:pt>
    <dgm:pt modelId="{B82D2435-222D-4965-ABDD-58ADB0A17E92}" type="parTrans" cxnId="{E33BD584-1062-44A0-ADA8-C2F9DE384732}">
      <dgm:prSet/>
      <dgm:spPr/>
      <dgm:t>
        <a:bodyPr/>
        <a:lstStyle/>
        <a:p>
          <a:endParaRPr lang="en-IN"/>
        </a:p>
      </dgm:t>
    </dgm:pt>
    <dgm:pt modelId="{5EE03939-F5B8-4C34-A6B6-DB0A80B62ACF}" type="sibTrans" cxnId="{E33BD584-1062-44A0-ADA8-C2F9DE384732}">
      <dgm:prSet/>
      <dgm:spPr/>
      <dgm:t>
        <a:bodyPr/>
        <a:lstStyle/>
        <a:p>
          <a:endParaRPr lang="en-IN"/>
        </a:p>
      </dgm:t>
    </dgm:pt>
    <dgm:pt modelId="{2127D5C5-3C91-4313-8276-A194184BBF15}">
      <dgm:prSet phldrT="[Text]"/>
      <dgm:spPr/>
      <dgm:t>
        <a:bodyPr/>
        <a:lstStyle/>
        <a:p>
          <a:r>
            <a:rPr lang="en-US" dirty="0" smtClean="0"/>
            <a:t>Prolapse early in systole</a:t>
          </a:r>
          <a:endParaRPr lang="en-IN" dirty="0"/>
        </a:p>
      </dgm:t>
    </dgm:pt>
    <dgm:pt modelId="{9DF6ADD1-E555-4396-82FE-FA6A77C970A3}" type="parTrans" cxnId="{FDB0D4F2-FE4D-4AF9-8F3C-B20EC1495B04}">
      <dgm:prSet/>
      <dgm:spPr/>
      <dgm:t>
        <a:bodyPr/>
        <a:lstStyle/>
        <a:p>
          <a:endParaRPr lang="en-IN"/>
        </a:p>
      </dgm:t>
    </dgm:pt>
    <dgm:pt modelId="{933701ED-F301-4967-8F3C-6B56AB9AEA37}" type="sibTrans" cxnId="{FDB0D4F2-FE4D-4AF9-8F3C-B20EC1495B04}">
      <dgm:prSet/>
      <dgm:spPr/>
      <dgm:t>
        <a:bodyPr/>
        <a:lstStyle/>
        <a:p>
          <a:endParaRPr lang="en-IN"/>
        </a:p>
      </dgm:t>
    </dgm:pt>
    <dgm:pt modelId="{ABB1D6EE-1EFA-4A19-93B3-D584B563A795}">
      <dgm:prSet phldrT="[Text]" phldr="1"/>
      <dgm:spPr/>
      <dgm:t>
        <a:bodyPr/>
        <a:lstStyle/>
        <a:p>
          <a:endParaRPr lang="en-IN"/>
        </a:p>
      </dgm:t>
    </dgm:pt>
    <dgm:pt modelId="{365F6204-5781-435C-B215-725688EEA505}" type="parTrans" cxnId="{ED3FBB16-2688-48AE-A690-87DB6ED218EC}">
      <dgm:prSet/>
      <dgm:spPr/>
      <dgm:t>
        <a:bodyPr/>
        <a:lstStyle/>
        <a:p>
          <a:endParaRPr lang="en-IN"/>
        </a:p>
      </dgm:t>
    </dgm:pt>
    <dgm:pt modelId="{9B3E8924-4A8F-4A65-AD0F-DE40EC833049}" type="sibTrans" cxnId="{ED3FBB16-2688-48AE-A690-87DB6ED218EC}">
      <dgm:prSet/>
      <dgm:spPr/>
      <dgm:t>
        <a:bodyPr/>
        <a:lstStyle/>
        <a:p>
          <a:endParaRPr lang="en-IN"/>
        </a:p>
      </dgm:t>
    </dgm:pt>
    <dgm:pt modelId="{3B2EA141-41F8-42D2-9901-72857B2C5252}">
      <dgm:prSet phldrT="[Text]"/>
      <dgm:spPr/>
      <dgm:t>
        <a:bodyPr/>
        <a:lstStyle/>
        <a:p>
          <a:r>
            <a:rPr lang="en-US" dirty="0" smtClean="0"/>
            <a:t>Click moves closer to S1</a:t>
          </a:r>
          <a:endParaRPr lang="en-IN" dirty="0"/>
        </a:p>
      </dgm:t>
    </dgm:pt>
    <dgm:pt modelId="{D3BB08DB-DD07-494B-8C8B-086902719784}" type="parTrans" cxnId="{9D54C491-C54C-4398-A3D6-7835FF88652F}">
      <dgm:prSet/>
      <dgm:spPr/>
      <dgm:t>
        <a:bodyPr/>
        <a:lstStyle/>
        <a:p>
          <a:endParaRPr lang="en-IN"/>
        </a:p>
      </dgm:t>
    </dgm:pt>
    <dgm:pt modelId="{E0050E07-AEBE-422E-9389-DF521B2FFB98}" type="sibTrans" cxnId="{9D54C491-C54C-4398-A3D6-7835FF88652F}">
      <dgm:prSet/>
      <dgm:spPr/>
      <dgm:t>
        <a:bodyPr/>
        <a:lstStyle/>
        <a:p>
          <a:endParaRPr lang="en-IN"/>
        </a:p>
      </dgm:t>
    </dgm:pt>
    <dgm:pt modelId="{2856A23A-1224-42AD-B9C2-BCE69797D688}">
      <dgm:prSet phldrT="[Text]"/>
      <dgm:spPr/>
      <dgm:t>
        <a:bodyPr/>
        <a:lstStyle/>
        <a:p>
          <a:r>
            <a:rPr lang="en-US" dirty="0" err="1" smtClean="0"/>
            <a:t>Murmer</a:t>
          </a:r>
          <a:r>
            <a:rPr lang="en-US" dirty="0" smtClean="0"/>
            <a:t> becomes longer</a:t>
          </a:r>
          <a:endParaRPr lang="en-IN" dirty="0"/>
        </a:p>
      </dgm:t>
    </dgm:pt>
    <dgm:pt modelId="{AFEBBDF7-5BFB-43FA-A3E9-8627940C05CB}" type="parTrans" cxnId="{00180B5E-996F-4604-B503-3899C2EF59AF}">
      <dgm:prSet/>
      <dgm:spPr/>
      <dgm:t>
        <a:bodyPr/>
        <a:lstStyle/>
        <a:p>
          <a:endParaRPr lang="en-IN"/>
        </a:p>
      </dgm:t>
    </dgm:pt>
    <dgm:pt modelId="{90F5C049-6E76-424E-9FC7-492025F53D97}" type="sibTrans" cxnId="{00180B5E-996F-4604-B503-3899C2EF59AF}">
      <dgm:prSet/>
      <dgm:spPr/>
      <dgm:t>
        <a:bodyPr/>
        <a:lstStyle/>
        <a:p>
          <a:endParaRPr lang="en-IN"/>
        </a:p>
      </dgm:t>
    </dgm:pt>
    <dgm:pt modelId="{6CE6B28D-F8C8-4D63-87C6-31CEA8063437}" type="pres">
      <dgm:prSet presAssocID="{3F4BED92-7102-4E0E-B431-81FBC8F4458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D03F93C-B3F3-434E-8FAE-13AFE051D4A7}" type="pres">
      <dgm:prSet presAssocID="{F221BCD0-F043-4169-9D5D-D6AA39C23918}" presName="composite" presStyleCnt="0"/>
      <dgm:spPr/>
    </dgm:pt>
    <dgm:pt modelId="{275DC452-7835-459E-9E75-157CCFFD379A}" type="pres">
      <dgm:prSet presAssocID="{F221BCD0-F043-4169-9D5D-D6AA39C2391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BA4DC8-ABD7-4BAF-B466-5E53F0FA7157}" type="pres">
      <dgm:prSet presAssocID="{F221BCD0-F043-4169-9D5D-D6AA39C2391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9C43983-C232-4B6C-BE00-20BD4D372FCF}" type="pres">
      <dgm:prSet presAssocID="{63A9DEFE-04CB-4A82-832F-4345C7904409}" presName="sp" presStyleCnt="0"/>
      <dgm:spPr/>
    </dgm:pt>
    <dgm:pt modelId="{86FFADC9-A78E-45D5-AE24-DBE3D14C8D9C}" type="pres">
      <dgm:prSet presAssocID="{947A33D0-65E5-4943-B541-19B986CBAAF2}" presName="composite" presStyleCnt="0"/>
      <dgm:spPr/>
    </dgm:pt>
    <dgm:pt modelId="{448CA99D-0F02-4EA8-9777-B1545C7EE330}" type="pres">
      <dgm:prSet presAssocID="{947A33D0-65E5-4943-B541-19B986CBAAF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95F32DC-F61B-438C-B99D-549874159FC5}" type="pres">
      <dgm:prSet presAssocID="{947A33D0-65E5-4943-B541-19B986CBAAF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90BC169-BECD-4006-902B-F507756A0E7A}" type="pres">
      <dgm:prSet presAssocID="{E86EEC68-7AD5-401C-8A40-21276D37E244}" presName="sp" presStyleCnt="0"/>
      <dgm:spPr/>
    </dgm:pt>
    <dgm:pt modelId="{206771D2-561A-47C5-A9E7-FBEE8021E41C}" type="pres">
      <dgm:prSet presAssocID="{ABB1D6EE-1EFA-4A19-93B3-D584B563A795}" presName="composite" presStyleCnt="0"/>
      <dgm:spPr/>
    </dgm:pt>
    <dgm:pt modelId="{682208FF-8809-4E06-812C-9FA34B1D42C0}" type="pres">
      <dgm:prSet presAssocID="{ABB1D6EE-1EFA-4A19-93B3-D584B563A79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35902C7-A101-415D-96BE-447B7CDD6FB5}" type="pres">
      <dgm:prSet presAssocID="{ABB1D6EE-1EFA-4A19-93B3-D584B563A79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C073218-E536-486B-9CA2-72D214821FFA}" srcId="{F221BCD0-F043-4169-9D5D-D6AA39C23918}" destId="{4BCA0650-307C-4E35-9DD2-8E484C57B39A}" srcOrd="0" destOrd="0" parTransId="{ED53C921-7880-4869-AFE7-763C64D0FC04}" sibTransId="{1F020598-0B12-4CEC-B98C-E8579DA6EFA0}"/>
    <dgm:cxn modelId="{FDB0D4F2-FE4D-4AF9-8F3C-B20EC1495B04}" srcId="{947A33D0-65E5-4943-B541-19B986CBAAF2}" destId="{2127D5C5-3C91-4313-8276-A194184BBF15}" srcOrd="1" destOrd="0" parTransId="{9DF6ADD1-E555-4396-82FE-FA6A77C970A3}" sibTransId="{933701ED-F301-4967-8F3C-6B56AB9AEA37}"/>
    <dgm:cxn modelId="{18AA6E24-FF4E-4AC4-8E71-771E87CBBBD8}" type="presOf" srcId="{3F4BED92-7102-4E0E-B431-81FBC8F4458B}" destId="{6CE6B28D-F8C8-4D63-87C6-31CEA8063437}" srcOrd="0" destOrd="0" presId="urn:microsoft.com/office/officeart/2005/8/layout/chevron2"/>
    <dgm:cxn modelId="{76846EFF-7380-4A4E-A504-6A2A85087138}" type="presOf" srcId="{2127D5C5-3C91-4313-8276-A194184BBF15}" destId="{895F32DC-F61B-438C-B99D-549874159FC5}" srcOrd="0" destOrd="1" presId="urn:microsoft.com/office/officeart/2005/8/layout/chevron2"/>
    <dgm:cxn modelId="{3FB9F585-44DB-4C40-B2DE-7A86BEE8A757}" type="presOf" srcId="{2856A23A-1224-42AD-B9C2-BCE69797D688}" destId="{C35902C7-A101-415D-96BE-447B7CDD6FB5}" srcOrd="0" destOrd="1" presId="urn:microsoft.com/office/officeart/2005/8/layout/chevron2"/>
    <dgm:cxn modelId="{E199F261-723D-466B-845C-F9CA0C652A21}" srcId="{F221BCD0-F043-4169-9D5D-D6AA39C23918}" destId="{58F0BBD8-D1F7-4972-81F6-94B919E361E7}" srcOrd="1" destOrd="0" parTransId="{3C44B888-5BA1-4D7A-9D8D-3854C9EB3E7C}" sibTransId="{69ED8185-7D75-49B4-8EE9-144B86DC0E5B}"/>
    <dgm:cxn modelId="{E33BD584-1062-44A0-ADA8-C2F9DE384732}" srcId="{947A33D0-65E5-4943-B541-19B986CBAAF2}" destId="{48C9C9A6-209E-4250-AFE7-AB12D9E077B3}" srcOrd="0" destOrd="0" parTransId="{B82D2435-222D-4965-ABDD-58ADB0A17E92}" sibTransId="{5EE03939-F5B8-4C34-A6B6-DB0A80B62ACF}"/>
    <dgm:cxn modelId="{B8D7253B-D408-41C2-AF97-EE318093A858}" type="presOf" srcId="{48C9C9A6-209E-4250-AFE7-AB12D9E077B3}" destId="{895F32DC-F61B-438C-B99D-549874159FC5}" srcOrd="0" destOrd="0" presId="urn:microsoft.com/office/officeart/2005/8/layout/chevron2"/>
    <dgm:cxn modelId="{14D0E467-01DC-4FAB-8024-D93B8BEEAC1F}" type="presOf" srcId="{947A33D0-65E5-4943-B541-19B986CBAAF2}" destId="{448CA99D-0F02-4EA8-9777-B1545C7EE330}" srcOrd="0" destOrd="0" presId="urn:microsoft.com/office/officeart/2005/8/layout/chevron2"/>
    <dgm:cxn modelId="{ED3FBB16-2688-48AE-A690-87DB6ED218EC}" srcId="{3F4BED92-7102-4E0E-B431-81FBC8F4458B}" destId="{ABB1D6EE-1EFA-4A19-93B3-D584B563A795}" srcOrd="2" destOrd="0" parTransId="{365F6204-5781-435C-B215-725688EEA505}" sibTransId="{9B3E8924-4A8F-4A65-AD0F-DE40EC833049}"/>
    <dgm:cxn modelId="{08C8E3DA-1036-46A2-BF68-D271945FB09A}" type="presOf" srcId="{ABB1D6EE-1EFA-4A19-93B3-D584B563A795}" destId="{682208FF-8809-4E06-812C-9FA34B1D42C0}" srcOrd="0" destOrd="0" presId="urn:microsoft.com/office/officeart/2005/8/layout/chevron2"/>
    <dgm:cxn modelId="{FF91D541-8197-4AF8-BB49-E8D1D095E221}" type="presOf" srcId="{3B2EA141-41F8-42D2-9901-72857B2C5252}" destId="{C35902C7-A101-415D-96BE-447B7CDD6FB5}" srcOrd="0" destOrd="0" presId="urn:microsoft.com/office/officeart/2005/8/layout/chevron2"/>
    <dgm:cxn modelId="{015E135A-A104-40D0-ADB4-82703246FAB0}" srcId="{3F4BED92-7102-4E0E-B431-81FBC8F4458B}" destId="{947A33D0-65E5-4943-B541-19B986CBAAF2}" srcOrd="1" destOrd="0" parTransId="{BEBF9398-F5A9-44B7-AC40-CBFECEB3A48B}" sibTransId="{E86EEC68-7AD5-401C-8A40-21276D37E244}"/>
    <dgm:cxn modelId="{E3F412B4-11CF-4FF0-84AB-7752F1FCA811}" type="presOf" srcId="{4BCA0650-307C-4E35-9DD2-8E484C57B39A}" destId="{D6BA4DC8-ABD7-4BAF-B466-5E53F0FA7157}" srcOrd="0" destOrd="0" presId="urn:microsoft.com/office/officeart/2005/8/layout/chevron2"/>
    <dgm:cxn modelId="{9D54C491-C54C-4398-A3D6-7835FF88652F}" srcId="{ABB1D6EE-1EFA-4A19-93B3-D584B563A795}" destId="{3B2EA141-41F8-42D2-9901-72857B2C5252}" srcOrd="0" destOrd="0" parTransId="{D3BB08DB-DD07-494B-8C8B-086902719784}" sibTransId="{E0050E07-AEBE-422E-9389-DF521B2FFB98}"/>
    <dgm:cxn modelId="{C5C43D87-FFCA-444C-B4BF-19DE61A05A61}" type="presOf" srcId="{F221BCD0-F043-4169-9D5D-D6AA39C23918}" destId="{275DC452-7835-459E-9E75-157CCFFD379A}" srcOrd="0" destOrd="0" presId="urn:microsoft.com/office/officeart/2005/8/layout/chevron2"/>
    <dgm:cxn modelId="{00180B5E-996F-4604-B503-3899C2EF59AF}" srcId="{ABB1D6EE-1EFA-4A19-93B3-D584B563A795}" destId="{2856A23A-1224-42AD-B9C2-BCE69797D688}" srcOrd="1" destOrd="0" parTransId="{AFEBBDF7-5BFB-43FA-A3E9-8627940C05CB}" sibTransId="{90F5C049-6E76-424E-9FC7-492025F53D97}"/>
    <dgm:cxn modelId="{EDF9FC99-BA0F-4203-87FB-8E6AEC03E799}" type="presOf" srcId="{58F0BBD8-D1F7-4972-81F6-94B919E361E7}" destId="{D6BA4DC8-ABD7-4BAF-B466-5E53F0FA7157}" srcOrd="0" destOrd="1" presId="urn:microsoft.com/office/officeart/2005/8/layout/chevron2"/>
    <dgm:cxn modelId="{517C5391-9151-4DD4-B531-324F91FDF567}" srcId="{3F4BED92-7102-4E0E-B431-81FBC8F4458B}" destId="{F221BCD0-F043-4169-9D5D-D6AA39C23918}" srcOrd="0" destOrd="0" parTransId="{F3AED3C1-0034-453F-B0C1-A3752DAEB75C}" sibTransId="{63A9DEFE-04CB-4A82-832F-4345C7904409}"/>
    <dgm:cxn modelId="{0BE59CE7-4DDF-4926-9A88-6753ADA85500}" type="presParOf" srcId="{6CE6B28D-F8C8-4D63-87C6-31CEA8063437}" destId="{4D03F93C-B3F3-434E-8FAE-13AFE051D4A7}" srcOrd="0" destOrd="0" presId="urn:microsoft.com/office/officeart/2005/8/layout/chevron2"/>
    <dgm:cxn modelId="{F4D8DF29-C355-4671-B1A9-AC278D3DCF9A}" type="presParOf" srcId="{4D03F93C-B3F3-434E-8FAE-13AFE051D4A7}" destId="{275DC452-7835-459E-9E75-157CCFFD379A}" srcOrd="0" destOrd="0" presId="urn:microsoft.com/office/officeart/2005/8/layout/chevron2"/>
    <dgm:cxn modelId="{DF1D50A3-F2DD-4C3A-9C52-3C6EDFC4C2CB}" type="presParOf" srcId="{4D03F93C-B3F3-434E-8FAE-13AFE051D4A7}" destId="{D6BA4DC8-ABD7-4BAF-B466-5E53F0FA7157}" srcOrd="1" destOrd="0" presId="urn:microsoft.com/office/officeart/2005/8/layout/chevron2"/>
    <dgm:cxn modelId="{47693F9B-452E-46DC-BE43-6A32C42960DF}" type="presParOf" srcId="{6CE6B28D-F8C8-4D63-87C6-31CEA8063437}" destId="{39C43983-C232-4B6C-BE00-20BD4D372FCF}" srcOrd="1" destOrd="0" presId="urn:microsoft.com/office/officeart/2005/8/layout/chevron2"/>
    <dgm:cxn modelId="{4CFD89F4-B653-402C-AE27-F4442F844649}" type="presParOf" srcId="{6CE6B28D-F8C8-4D63-87C6-31CEA8063437}" destId="{86FFADC9-A78E-45D5-AE24-DBE3D14C8D9C}" srcOrd="2" destOrd="0" presId="urn:microsoft.com/office/officeart/2005/8/layout/chevron2"/>
    <dgm:cxn modelId="{0935AB3A-12D0-4FEA-AECC-DAEB013ECD67}" type="presParOf" srcId="{86FFADC9-A78E-45D5-AE24-DBE3D14C8D9C}" destId="{448CA99D-0F02-4EA8-9777-B1545C7EE330}" srcOrd="0" destOrd="0" presId="urn:microsoft.com/office/officeart/2005/8/layout/chevron2"/>
    <dgm:cxn modelId="{D7499832-923B-4108-90C1-18637E6189C1}" type="presParOf" srcId="{86FFADC9-A78E-45D5-AE24-DBE3D14C8D9C}" destId="{895F32DC-F61B-438C-B99D-549874159FC5}" srcOrd="1" destOrd="0" presId="urn:microsoft.com/office/officeart/2005/8/layout/chevron2"/>
    <dgm:cxn modelId="{D69789F1-018A-42AC-9F3D-E8D2ACEAB613}" type="presParOf" srcId="{6CE6B28D-F8C8-4D63-87C6-31CEA8063437}" destId="{990BC169-BECD-4006-902B-F507756A0E7A}" srcOrd="3" destOrd="0" presId="urn:microsoft.com/office/officeart/2005/8/layout/chevron2"/>
    <dgm:cxn modelId="{A075FE9B-18D5-4486-8A57-CC93ADF4CCA0}" type="presParOf" srcId="{6CE6B28D-F8C8-4D63-87C6-31CEA8063437}" destId="{206771D2-561A-47C5-A9E7-FBEE8021E41C}" srcOrd="4" destOrd="0" presId="urn:microsoft.com/office/officeart/2005/8/layout/chevron2"/>
    <dgm:cxn modelId="{55ABCDAC-6867-495A-B5EA-A6FDAF10C6CF}" type="presParOf" srcId="{206771D2-561A-47C5-A9E7-FBEE8021E41C}" destId="{682208FF-8809-4E06-812C-9FA34B1D42C0}" srcOrd="0" destOrd="0" presId="urn:microsoft.com/office/officeart/2005/8/layout/chevron2"/>
    <dgm:cxn modelId="{83E54FF2-1AF3-4F05-BD29-E92FD15D3FEF}" type="presParOf" srcId="{206771D2-561A-47C5-A9E7-FBEE8021E41C}" destId="{C35902C7-A101-415D-96BE-447B7CDD6F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DC452-7835-459E-9E75-157CCFFD379A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 rot="-5400000">
        <a:off x="1" y="573596"/>
        <a:ext cx="1146297" cy="491270"/>
      </dsp:txXfrm>
    </dsp:sp>
    <dsp:sp modelId="{D6BA4DC8-ABD7-4BAF-B466-5E53F0FA7157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Any maneuver which decrease LV size</a:t>
          </a:r>
          <a:endParaRPr lang="en-IN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Decrease - LVEDP</a:t>
          </a:r>
          <a:endParaRPr lang="en-IN" sz="3000" kern="1200" dirty="0"/>
        </a:p>
      </dsp:txBody>
      <dsp:txXfrm rot="-5400000">
        <a:off x="1146298" y="52408"/>
        <a:ext cx="7031341" cy="960496"/>
      </dsp:txXfrm>
    </dsp:sp>
    <dsp:sp modelId="{448CA99D-0F02-4EA8-9777-B1545C7EE330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 rot="-5400000">
        <a:off x="1" y="2017346"/>
        <a:ext cx="1146297" cy="491270"/>
      </dsp:txXfrm>
    </dsp:sp>
    <dsp:sp modelId="{895F32DC-F61B-438C-B99D-549874159FC5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Early attainment- critical volume</a:t>
          </a:r>
          <a:endParaRPr lang="en-IN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Prolapse early in systole</a:t>
          </a:r>
          <a:endParaRPr lang="en-IN" sz="3000" kern="1200" dirty="0"/>
        </a:p>
      </dsp:txBody>
      <dsp:txXfrm rot="-5400000">
        <a:off x="1146298" y="1496158"/>
        <a:ext cx="7031341" cy="960496"/>
      </dsp:txXfrm>
    </dsp:sp>
    <dsp:sp modelId="{682208FF-8809-4E06-812C-9FA34B1D42C0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 rot="-5400000">
        <a:off x="1" y="3461096"/>
        <a:ext cx="1146297" cy="491270"/>
      </dsp:txXfrm>
    </dsp:sp>
    <dsp:sp modelId="{C35902C7-A101-415D-96BE-447B7CDD6FB5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Click moves closer to S1</a:t>
          </a:r>
          <a:endParaRPr lang="en-IN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 smtClean="0"/>
            <a:t>Murmer</a:t>
          </a:r>
          <a:r>
            <a:rPr lang="en-US" sz="3000" kern="1200" dirty="0" smtClean="0"/>
            <a:t> becomes longer</a:t>
          </a:r>
          <a:endParaRPr lang="en-IN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AE0F-B1A6-4563-8175-3FAD50D1D90D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9291F-AF5A-4498-983B-A0370C94FB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24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Murmer</a:t>
            </a:r>
            <a:r>
              <a:rPr lang="en-US" dirty="0" smtClean="0"/>
              <a:t> accentuates during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9291F-AF5A-4498-983B-A0370C94FBB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0925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397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169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81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38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794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16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01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71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159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513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D228-64D4-4EFF-9A77-D5FF2714A7BE}" type="datetimeFigureOut">
              <a:rPr lang="en-IN" smtClean="0"/>
              <a:t>12-06-2023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1410F-A21A-4D98-A08C-1B48593A78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155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	</a:t>
            </a:r>
            <a:r>
              <a:rPr lang="en-US" dirty="0" smtClean="0"/>
              <a:t>DYNAMIC AUSCULTATION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/>
              <a:t>DR JASSIM KP</a:t>
            </a:r>
          </a:p>
          <a:p>
            <a:pPr algn="r"/>
            <a:r>
              <a:rPr lang="en-US" sz="2400" dirty="0" smtClean="0"/>
              <a:t>SENIOR RESIDENT</a:t>
            </a:r>
          </a:p>
          <a:p>
            <a:pPr algn="r"/>
            <a:r>
              <a:rPr lang="en-US" sz="2400" dirty="0" smtClean="0"/>
              <a:t>DEPARTMENT OF CARDIOLOGY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7536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Effects on heart </a:t>
            </a:r>
            <a:r>
              <a:rPr lang="en-US" b="1" i="1" dirty="0" err="1" smtClean="0"/>
              <a:t>murmers</a:t>
            </a: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Right sided </a:t>
            </a:r>
            <a:r>
              <a:rPr lang="en-US" dirty="0" err="1" smtClean="0"/>
              <a:t>murmers</a:t>
            </a:r>
            <a:r>
              <a:rPr lang="en-US" dirty="0" smtClean="0"/>
              <a:t>-        inspiration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TR – </a:t>
            </a:r>
            <a:r>
              <a:rPr lang="en-US" dirty="0" err="1"/>
              <a:t>C</a:t>
            </a:r>
            <a:r>
              <a:rPr lang="en-US" dirty="0" err="1" smtClean="0"/>
              <a:t>arvallo</a:t>
            </a:r>
            <a:r>
              <a:rPr lang="en-US" dirty="0" smtClean="0"/>
              <a:t> sign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Left sided </a:t>
            </a:r>
            <a:r>
              <a:rPr lang="en-US" dirty="0" err="1" smtClean="0"/>
              <a:t>murmers</a:t>
            </a:r>
            <a:r>
              <a:rPr lang="en-US" dirty="0" smtClean="0"/>
              <a:t>-        expiration  </a:t>
            </a:r>
          </a:p>
          <a:p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4355976" y="2276872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4139952" y="4653136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7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MVP</a:t>
            </a:r>
          </a:p>
          <a:p>
            <a:pPr marL="0" indent="0">
              <a:buNone/>
            </a:pPr>
            <a:r>
              <a:rPr lang="en-US" dirty="0" smtClean="0"/>
              <a:t>Prolapse of mitral leaflet above annulus during systole</a:t>
            </a:r>
          </a:p>
          <a:p>
            <a:pPr marL="0" indent="0">
              <a:buNone/>
            </a:pPr>
            <a:r>
              <a:rPr lang="en-US" dirty="0" smtClean="0"/>
              <a:t>Critical LV volume</a:t>
            </a:r>
          </a:p>
          <a:p>
            <a:pPr marL="0" indent="0">
              <a:buNone/>
            </a:pPr>
            <a:r>
              <a:rPr lang="en-US" dirty="0" smtClean="0"/>
              <a:t>Mid- late systole – maximum prolapse</a:t>
            </a:r>
          </a:p>
          <a:p>
            <a:pPr marL="0" indent="0">
              <a:buNone/>
            </a:pPr>
            <a:r>
              <a:rPr lang="en-US" dirty="0" err="1" smtClean="0"/>
              <a:t>Murmer</a:t>
            </a:r>
            <a:r>
              <a:rPr lang="en-US" dirty="0" smtClean="0"/>
              <a:t> begins with click and fans out up to A2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23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Inspiration – decrease in LV size and stroke volume</a:t>
            </a:r>
            <a:endParaRPr lang="en-IN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7056"/>
              </p:ext>
            </p:extLst>
          </p:nvPr>
        </p:nvGraphicFramePr>
        <p:xfrm>
          <a:off x="323528" y="33265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69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No variation in</a:t>
            </a:r>
          </a:p>
          <a:p>
            <a:pPr marL="0" indent="0">
              <a:buNone/>
            </a:pPr>
            <a:r>
              <a:rPr lang="en-IN" dirty="0" smtClean="0"/>
              <a:t> pulmonary  HTN 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 severe right heart failure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41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Postural 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Sudden lying down</a:t>
            </a:r>
          </a:p>
          <a:p>
            <a:pPr marL="0" indent="0">
              <a:buNone/>
            </a:pPr>
            <a:r>
              <a:rPr lang="en-US" dirty="0" smtClean="0"/>
              <a:t>Venous return       </a:t>
            </a:r>
            <a:r>
              <a:rPr lang="en-US" dirty="0" smtClean="0">
                <a:sym typeface="Wingdings" pitchFamily="2" charset="2"/>
              </a:rPr>
              <a:t> RV stroke volume 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LV stroke volume and LV size       - after several cardiac cycles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b="1" i="1" dirty="0" smtClean="0">
                <a:sym typeface="Wingdings" pitchFamily="2" charset="2"/>
              </a:rPr>
              <a:t>Effect on heart sound</a:t>
            </a:r>
            <a:endParaRPr lang="en-US" sz="2400" b="1" i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/>
              <a:t>       RVS3 , RVS4 , LVS3 , LVS4</a:t>
            </a:r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3131840" y="2276872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7164288" y="2276872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5508104" y="2852936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Up Arrow 6"/>
          <p:cNvSpPr/>
          <p:nvPr/>
        </p:nvSpPr>
        <p:spPr>
          <a:xfrm>
            <a:off x="683568" y="4833156"/>
            <a:ext cx="216024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1087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i="1" dirty="0"/>
              <a:t>E</a:t>
            </a:r>
            <a:r>
              <a:rPr lang="en-US" sz="2700" b="1" i="1" dirty="0"/>
              <a:t>ffect on heart </a:t>
            </a:r>
            <a:r>
              <a:rPr lang="en-US" sz="2700" b="1" i="1" dirty="0" err="1"/>
              <a:t>murmer</a:t>
            </a:r>
            <a:r>
              <a:rPr lang="en-US" b="1" i="1" dirty="0"/>
              <a:t/>
            </a:r>
            <a:br>
              <a:rPr lang="en-US" b="1" i="1" dirty="0"/>
            </a:b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Stroke volume- RV &amp; LV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b="1" i="1" dirty="0"/>
          </a:p>
          <a:p>
            <a:pPr marL="0" indent="0">
              <a:buNone/>
            </a:pPr>
            <a:r>
              <a:rPr lang="en-US" sz="2400" dirty="0" smtClean="0"/>
              <a:t>Increases systolic </a:t>
            </a:r>
            <a:r>
              <a:rPr lang="en-US" sz="2400" dirty="0" err="1" smtClean="0"/>
              <a:t>murmers</a:t>
            </a:r>
            <a:r>
              <a:rPr lang="en-US" sz="2400" dirty="0" smtClean="0"/>
              <a:t> of</a:t>
            </a:r>
          </a:p>
          <a:p>
            <a:r>
              <a:rPr lang="en-US" dirty="0" smtClean="0"/>
              <a:t>PS</a:t>
            </a:r>
          </a:p>
          <a:p>
            <a:r>
              <a:rPr lang="en-US" sz="2400" dirty="0" smtClean="0"/>
              <a:t>AS</a:t>
            </a:r>
          </a:p>
          <a:p>
            <a:r>
              <a:rPr lang="en-US" dirty="0" smtClean="0"/>
              <a:t>MR</a:t>
            </a:r>
          </a:p>
          <a:p>
            <a:r>
              <a:rPr lang="en-US" sz="2400" dirty="0" smtClean="0"/>
              <a:t>TR</a:t>
            </a:r>
          </a:p>
          <a:p>
            <a:r>
              <a:rPr lang="en-US" dirty="0" smtClean="0"/>
              <a:t>VSD</a:t>
            </a:r>
          </a:p>
          <a:p>
            <a:r>
              <a:rPr lang="en-US" sz="2400" dirty="0" smtClean="0"/>
              <a:t>Functional systolic </a:t>
            </a:r>
            <a:r>
              <a:rPr lang="en-US" sz="2400" dirty="0" err="1" smtClean="0"/>
              <a:t>murmers</a:t>
            </a:r>
            <a:endParaRPr lang="en-IN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      LVEDV &amp; LV size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Click and </a:t>
            </a:r>
            <a:r>
              <a:rPr lang="en-US" dirty="0" err="1" smtClean="0"/>
              <a:t>murmer</a:t>
            </a:r>
            <a:r>
              <a:rPr lang="en-US" dirty="0" smtClean="0"/>
              <a:t> of MVP- delayed and attenuated</a:t>
            </a:r>
          </a:p>
          <a:p>
            <a:endParaRPr lang="en-US" dirty="0"/>
          </a:p>
          <a:p>
            <a:r>
              <a:rPr lang="en-US" dirty="0" err="1" smtClean="0"/>
              <a:t>Murmer</a:t>
            </a:r>
            <a:r>
              <a:rPr lang="en-US" dirty="0" smtClean="0"/>
              <a:t> of HOCM diminished-- pressure gradient decrease </a:t>
            </a:r>
            <a:endParaRPr lang="en-IN" dirty="0"/>
          </a:p>
        </p:txBody>
      </p:sp>
      <p:sp>
        <p:nvSpPr>
          <p:cNvPr id="8" name="Up Arrow 7"/>
          <p:cNvSpPr/>
          <p:nvPr/>
        </p:nvSpPr>
        <p:spPr>
          <a:xfrm>
            <a:off x="3635896" y="1700808"/>
            <a:ext cx="14401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Up Arrow 9"/>
          <p:cNvSpPr/>
          <p:nvPr/>
        </p:nvSpPr>
        <p:spPr>
          <a:xfrm>
            <a:off x="4932040" y="1628800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85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HOCM</a:t>
            </a:r>
          </a:p>
          <a:p>
            <a:pPr marL="0" indent="0">
              <a:buNone/>
            </a:pPr>
            <a:r>
              <a:rPr lang="en-US" dirty="0" err="1" smtClean="0"/>
              <a:t>Murmer</a:t>
            </a:r>
            <a:r>
              <a:rPr lang="en-US" dirty="0" smtClean="0"/>
              <a:t> </a:t>
            </a:r>
            <a:r>
              <a:rPr lang="en-US" dirty="0"/>
              <a:t> </a:t>
            </a:r>
            <a:r>
              <a:rPr lang="en-US" dirty="0" smtClean="0"/>
              <a:t>starts</a:t>
            </a:r>
            <a:r>
              <a:rPr lang="en-US" dirty="0"/>
              <a:t> after S1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Crescendo -decrescendo </a:t>
            </a:r>
            <a:r>
              <a:rPr lang="en-US" dirty="0"/>
              <a:t>pattern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Dynamic </a:t>
            </a:r>
            <a:r>
              <a:rPr lang="en-US" b="1" dirty="0"/>
              <a:t>obstruction of LVOT </a:t>
            </a:r>
            <a:endParaRPr lang="en-US" b="1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systolic </a:t>
            </a:r>
            <a:r>
              <a:rPr lang="en-US" sz="2600" dirty="0"/>
              <a:t>increase in thickness bulge </a:t>
            </a:r>
            <a:r>
              <a:rPr lang="en-US" sz="2600" dirty="0" smtClean="0"/>
              <a:t>in LV </a:t>
            </a:r>
            <a:r>
              <a:rPr lang="en-US" sz="2600" dirty="0"/>
              <a:t>cavity of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                    already </a:t>
            </a:r>
            <a:r>
              <a:rPr lang="en-US" sz="2600" dirty="0"/>
              <a:t>hypertrophied septum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systolic anterior </a:t>
            </a:r>
            <a:r>
              <a:rPr lang="en-US" sz="2600" dirty="0"/>
              <a:t>motion (SAM) of anterior mitral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                                                                leaflet 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7240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 factor which decreases LV </a:t>
            </a:r>
            <a:r>
              <a:rPr lang="en-US" dirty="0" smtClean="0"/>
              <a:t>size- LVEDV –Decreased  preload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Decreased afterload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Increased contractility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I</a:t>
            </a:r>
            <a:r>
              <a:rPr lang="en-US" b="1" i="1" dirty="0" smtClean="0"/>
              <a:t>ncrease </a:t>
            </a:r>
            <a:r>
              <a:rPr lang="en-US" b="1" i="1" dirty="0"/>
              <a:t>murmur of HOCM</a:t>
            </a:r>
            <a:endParaRPr lang="en-IN" b="1" i="1" dirty="0"/>
          </a:p>
          <a:p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27784" y="37890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533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Standing  from supine position </a:t>
            </a:r>
          </a:p>
          <a:p>
            <a:pPr marL="0" indent="0">
              <a:buNone/>
            </a:pPr>
            <a:r>
              <a:rPr lang="en-IN" dirty="0" smtClean="0"/>
              <a:t>venous return decreases . </a:t>
            </a:r>
            <a:r>
              <a:rPr lang="en-IN" sz="1100" dirty="0" err="1" smtClean="0"/>
              <a:t>ps</a:t>
            </a:r>
            <a:endParaRPr lang="en-IN" sz="200" dirty="0"/>
          </a:p>
        </p:txBody>
      </p:sp>
    </p:spTree>
    <p:extLst>
      <p:ext uri="{BB962C8B-B14F-4D97-AF65-F5344CB8AC3E}">
        <p14:creationId xmlns:p14="http://schemas.microsoft.com/office/powerpoint/2010/main" val="2238594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Passive leg raising </a:t>
            </a:r>
          </a:p>
          <a:p>
            <a:pPr marL="0" indent="0">
              <a:buNone/>
            </a:pPr>
            <a:r>
              <a:rPr lang="en-IN" dirty="0" smtClean="0"/>
              <a:t>Venous return to right heart increases in initial few cycles- accentuates right sided events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028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R</a:t>
            </a:r>
            <a:r>
              <a:rPr lang="en-US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BRAUNWALD’S HEART DISEASE – TWELFTH EDITION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ESSENTIALS OF CARDIAC PHYSICAL DIAGNOSIS – JONATHAN ABRAMS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CLINICAL EXAMINATION IN CARDIOLOGY – B N VIJAY RAGHAWA RAO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CLINICAL METHODS IN CARDIOLOGY – B SOMA RAJU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ESSENTIALS OF POSTGRADUATE CARDIOLOGY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59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 smtClean="0"/>
              <a:t>Squatting </a:t>
            </a:r>
          </a:p>
          <a:p>
            <a:r>
              <a:rPr lang="en-IN" dirty="0"/>
              <a:t>v</a:t>
            </a:r>
            <a:r>
              <a:rPr lang="en-IN" dirty="0" smtClean="0"/>
              <a:t>enous return     </a:t>
            </a:r>
            <a:r>
              <a:rPr lang="en-IN" dirty="0" smtClean="0">
                <a:sym typeface="Wingdings" pitchFamily="2" charset="2"/>
              </a:rPr>
              <a:t></a:t>
            </a:r>
            <a:r>
              <a:rPr lang="en-IN" dirty="0" smtClean="0"/>
              <a:t> SV </a:t>
            </a:r>
          </a:p>
          <a:p>
            <a:r>
              <a:rPr lang="en-IN" dirty="0" smtClean="0"/>
              <a:t>Increase in central aortic pressure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IN" dirty="0" err="1" smtClean="0">
                <a:sym typeface="Wingdings" pitchFamily="2" charset="2"/>
              </a:rPr>
              <a:t>bradycardia</a:t>
            </a:r>
            <a:endParaRPr lang="en-IN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SVR increases due to kinking of iliac arteries and reduction of distending pressure of gravity on lower limb vessels</a:t>
            </a:r>
            <a:endParaRPr lang="en-IN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IN" dirty="0" smtClean="0">
                <a:sym typeface="Wingdings" pitchFamily="2" charset="2"/>
              </a:rPr>
              <a:t>All events- accentuated</a:t>
            </a:r>
          </a:p>
          <a:p>
            <a:pPr marL="0" indent="0">
              <a:buNone/>
            </a:pPr>
            <a:r>
              <a:rPr lang="en-IN" dirty="0" smtClean="0">
                <a:sym typeface="Wingdings" pitchFamily="2" charset="2"/>
              </a:rPr>
              <a:t>Except-  HOCM , MVP , pulmonary click of </a:t>
            </a:r>
            <a:r>
              <a:rPr lang="en-IN" dirty="0" err="1" smtClean="0">
                <a:sym typeface="Wingdings" pitchFamily="2" charset="2"/>
              </a:rPr>
              <a:t>valvular</a:t>
            </a:r>
            <a:r>
              <a:rPr lang="en-IN" dirty="0" smtClean="0">
                <a:sym typeface="Wingdings" pitchFamily="2" charset="2"/>
              </a:rPr>
              <a:t> PS</a:t>
            </a:r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3275856" y="2204864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4644008" y="2204864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9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-891480"/>
            <a:ext cx="8229600" cy="11430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Increased venous return and SV- augments</a:t>
            </a:r>
          </a:p>
          <a:p>
            <a:r>
              <a:rPr lang="en-US" sz="2400" dirty="0" smtClean="0"/>
              <a:t>Systolic </a:t>
            </a:r>
            <a:r>
              <a:rPr lang="en-US" sz="2400" dirty="0" err="1" smtClean="0"/>
              <a:t>murmers</a:t>
            </a:r>
            <a:r>
              <a:rPr lang="en-US" sz="2400" dirty="0" smtClean="0"/>
              <a:t> of PS , AS </a:t>
            </a:r>
          </a:p>
          <a:p>
            <a:r>
              <a:rPr lang="en-US" sz="2400" dirty="0" smtClean="0"/>
              <a:t>Diastolic </a:t>
            </a:r>
            <a:r>
              <a:rPr lang="en-US" sz="2400" dirty="0" err="1" smtClean="0"/>
              <a:t>murmer</a:t>
            </a:r>
            <a:r>
              <a:rPr lang="en-US" sz="2400" dirty="0" smtClean="0"/>
              <a:t> of TS and MS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Increase in aortic reflex</a:t>
            </a:r>
          </a:p>
          <a:p>
            <a:r>
              <a:rPr lang="en-US" sz="2400" dirty="0" smtClean="0"/>
              <a:t>Diastolic </a:t>
            </a:r>
            <a:r>
              <a:rPr lang="en-US" sz="2400" dirty="0" err="1" smtClean="0"/>
              <a:t>murmer</a:t>
            </a:r>
            <a:r>
              <a:rPr lang="en-US" sz="2400" dirty="0" smtClean="0"/>
              <a:t> of AR audible and augmented</a:t>
            </a:r>
            <a:endParaRPr lang="en-IN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Elevated SVR and systemic pressure</a:t>
            </a:r>
          </a:p>
          <a:p>
            <a:r>
              <a:rPr lang="en-US" sz="2400" dirty="0" smtClean="0"/>
              <a:t>Increases </a:t>
            </a:r>
            <a:r>
              <a:rPr lang="en-US" sz="2400" dirty="0" err="1" smtClean="0"/>
              <a:t>regurgitant</a:t>
            </a:r>
            <a:r>
              <a:rPr lang="en-US" sz="2400" dirty="0" smtClean="0"/>
              <a:t> volume – systolic </a:t>
            </a:r>
            <a:r>
              <a:rPr lang="en-US" sz="2400" dirty="0" err="1" smtClean="0"/>
              <a:t>murmer</a:t>
            </a:r>
            <a:r>
              <a:rPr lang="en-US" sz="2400" dirty="0" smtClean="0"/>
              <a:t> of MR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Elevated SVR – TOF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dirty="0" smtClean="0"/>
              <a:t>right to left shunt is decreased with increased pulmonary blood flow</a:t>
            </a:r>
          </a:p>
          <a:p>
            <a:endParaRPr lang="en-US" sz="2400" dirty="0" smtClean="0"/>
          </a:p>
          <a:p>
            <a:r>
              <a:rPr lang="en-US" sz="2400" dirty="0" smtClean="0"/>
              <a:t>Alleviates symptoms  and </a:t>
            </a:r>
            <a:r>
              <a:rPr lang="en-US" sz="2400" dirty="0" smtClean="0"/>
              <a:t>augments intensity </a:t>
            </a:r>
            <a:r>
              <a:rPr lang="en-US" sz="2400" dirty="0" smtClean="0"/>
              <a:t>of systolic </a:t>
            </a:r>
            <a:r>
              <a:rPr lang="en-US" sz="2400" dirty="0" err="1" smtClean="0"/>
              <a:t>murmer</a:t>
            </a:r>
            <a:endParaRPr lang="en-US" sz="2400" dirty="0" smtClean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81988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Increased LV size-        </a:t>
            </a:r>
            <a:r>
              <a:rPr lang="en-US" sz="2800" dirty="0" smtClean="0"/>
              <a:t>VR and arterial pressure</a:t>
            </a:r>
          </a:p>
          <a:p>
            <a:r>
              <a:rPr lang="en-US" sz="2800" dirty="0" smtClean="0"/>
              <a:t>Decreases LVOTO in HCM</a:t>
            </a:r>
          </a:p>
          <a:p>
            <a:r>
              <a:rPr lang="en-US" sz="2800" dirty="0" smtClean="0"/>
              <a:t>Little or no prolapse in MVP</a:t>
            </a:r>
            <a:r>
              <a:rPr lang="en-US" sz="2800" b="1" dirty="0" smtClean="0"/>
              <a:t> </a:t>
            </a:r>
            <a:endParaRPr lang="en-IN" sz="2800" b="1" dirty="0"/>
          </a:p>
        </p:txBody>
      </p:sp>
      <p:sp>
        <p:nvSpPr>
          <p:cNvPr id="7" name="Up Arrow 6"/>
          <p:cNvSpPr/>
          <p:nvPr/>
        </p:nvSpPr>
        <p:spPr>
          <a:xfrm>
            <a:off x="3455087" y="1642000"/>
            <a:ext cx="180020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31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Left lateral recumbent position</a:t>
            </a:r>
          </a:p>
          <a:p>
            <a:r>
              <a:rPr lang="en-US" dirty="0" smtClean="0"/>
              <a:t>Closeness of heart to chest wall</a:t>
            </a:r>
          </a:p>
          <a:p>
            <a:r>
              <a:rPr lang="en-US" dirty="0" smtClean="0"/>
              <a:t>Transient increase in HR</a:t>
            </a:r>
          </a:p>
          <a:p>
            <a:r>
              <a:rPr lang="en-US" dirty="0" smtClean="0"/>
              <a:t>Accentuates – S1 , LVS3 , LVS4  and Mitral OS</a:t>
            </a:r>
          </a:p>
          <a:p>
            <a:r>
              <a:rPr lang="en-US" dirty="0" smtClean="0"/>
              <a:t>Accentuates- MDM of MS, </a:t>
            </a:r>
            <a:r>
              <a:rPr lang="en-US" dirty="0" err="1" smtClean="0"/>
              <a:t>austin</a:t>
            </a:r>
            <a:r>
              <a:rPr lang="en-US" dirty="0" smtClean="0"/>
              <a:t> flint </a:t>
            </a:r>
            <a:r>
              <a:rPr lang="en-US" dirty="0" err="1" smtClean="0"/>
              <a:t>murmer</a:t>
            </a:r>
            <a:r>
              <a:rPr lang="en-US" dirty="0" smtClean="0"/>
              <a:t> , SM of MR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7037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Sitting up and leaning forward</a:t>
            </a:r>
          </a:p>
          <a:p>
            <a:pPr marL="0" indent="0">
              <a:buNone/>
            </a:pPr>
            <a:r>
              <a:rPr lang="en-US" dirty="0" smtClean="0"/>
              <a:t>Base  of heart- close to chest wall</a:t>
            </a:r>
          </a:p>
          <a:p>
            <a:pPr marL="0" indent="0">
              <a:buNone/>
            </a:pPr>
            <a:r>
              <a:rPr lang="en-US" dirty="0" smtClean="0"/>
              <a:t>Loud P2 and split S2  - more clearly audible</a:t>
            </a:r>
          </a:p>
          <a:p>
            <a:pPr marL="0" indent="0">
              <a:buNone/>
            </a:pPr>
            <a:r>
              <a:rPr lang="en-US" dirty="0" smtClean="0"/>
              <a:t>DM of AR and PR more clearly audible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961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Knee elbow position</a:t>
            </a:r>
          </a:p>
          <a:p>
            <a:pPr marL="0" indent="0">
              <a:buNone/>
            </a:pPr>
            <a:r>
              <a:rPr lang="en-US" dirty="0" smtClean="0"/>
              <a:t>heart – close to chest wall</a:t>
            </a:r>
          </a:p>
          <a:p>
            <a:pPr marL="0" indent="0">
              <a:buNone/>
            </a:pPr>
            <a:r>
              <a:rPr lang="en-US" dirty="0" smtClean="0"/>
              <a:t>Pericardial rub – increased friction between pericardial layers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755142"/>
            <a:ext cx="6480720" cy="310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71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valsalva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Forced expiration against closed glottis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40mmhg for 30 </a:t>
            </a:r>
            <a:r>
              <a:rPr lang="en-US" dirty="0" err="1" smtClean="0"/>
              <a:t>secs</a:t>
            </a: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524" y="2419350"/>
            <a:ext cx="3869779" cy="344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15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err="1" smtClean="0"/>
              <a:t>valsalva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Phase 1</a:t>
            </a:r>
          </a:p>
          <a:p>
            <a:pPr marL="0" indent="0">
              <a:buNone/>
            </a:pPr>
            <a:r>
              <a:rPr lang="en-IN" dirty="0" smtClean="0"/>
              <a:t>Transfers the high </a:t>
            </a:r>
            <a:r>
              <a:rPr lang="en-IN" dirty="0" err="1" smtClean="0"/>
              <a:t>intrathoracic</a:t>
            </a:r>
            <a:r>
              <a:rPr lang="en-IN" dirty="0" smtClean="0"/>
              <a:t> pressure to the </a:t>
            </a:r>
            <a:r>
              <a:rPr lang="en-IN" dirty="0" err="1" smtClean="0"/>
              <a:t>intrathoracic</a:t>
            </a:r>
            <a:r>
              <a:rPr lang="en-IN" dirty="0" smtClean="0"/>
              <a:t> structures</a:t>
            </a:r>
          </a:p>
          <a:p>
            <a:pPr marL="0" indent="0">
              <a:buNone/>
            </a:pPr>
            <a:r>
              <a:rPr lang="en-IN" dirty="0" smtClean="0"/>
              <a:t>Passive raise in BP</a:t>
            </a:r>
          </a:p>
          <a:p>
            <a:pPr marL="0" indent="0">
              <a:buNone/>
            </a:pPr>
            <a:r>
              <a:rPr lang="en-IN" dirty="0" smtClean="0"/>
              <a:t>Squeezes the pulmonary venous blood to left heart- mild increase in stroke volume</a:t>
            </a:r>
          </a:p>
          <a:p>
            <a:pPr marL="0" indent="0">
              <a:buNone/>
            </a:pPr>
            <a:r>
              <a:rPr lang="en-IN" dirty="0" smtClean="0"/>
              <a:t>Insignificant change in pulse pressure and heart rate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2366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Phase 2</a:t>
            </a:r>
          </a:p>
          <a:p>
            <a:pPr marL="0" indent="0">
              <a:buNone/>
            </a:pPr>
            <a:r>
              <a:rPr lang="en-IN" dirty="0" smtClean="0"/>
              <a:t>Sustained pressure</a:t>
            </a:r>
          </a:p>
          <a:p>
            <a:pPr marL="0" indent="0">
              <a:buNone/>
            </a:pPr>
            <a:r>
              <a:rPr lang="en-IN" dirty="0" smtClean="0"/>
              <a:t>Decrease in venous return </a:t>
            </a:r>
          </a:p>
          <a:p>
            <a:pPr marL="0" indent="0">
              <a:buNone/>
            </a:pPr>
            <a:r>
              <a:rPr lang="en-IN" dirty="0" smtClean="0"/>
              <a:t>Decrease in stroke volume</a:t>
            </a:r>
          </a:p>
          <a:p>
            <a:pPr marL="0" indent="0">
              <a:buNone/>
            </a:pPr>
            <a:r>
              <a:rPr lang="en-IN" dirty="0" smtClean="0"/>
              <a:t>Reduced BP and pulse pressure</a:t>
            </a:r>
          </a:p>
          <a:p>
            <a:pPr marL="0" indent="0">
              <a:buNone/>
            </a:pPr>
            <a:r>
              <a:rPr lang="en-IN" dirty="0" smtClean="0"/>
              <a:t>Reflex tachycardia- sympathetic</a:t>
            </a:r>
          </a:p>
          <a:p>
            <a:pPr marL="0" indent="0">
              <a:buNone/>
            </a:pPr>
            <a:r>
              <a:rPr lang="en-IN" dirty="0" smtClean="0"/>
              <a:t>All- attenuated ; A2-P2 narrows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except – MVP / HCM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4631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LV volume and size – reduces</a:t>
            </a:r>
          </a:p>
          <a:p>
            <a:r>
              <a:rPr lang="en-US" dirty="0" smtClean="0"/>
              <a:t>LVOTO         - pressure gradient     </a:t>
            </a:r>
          </a:p>
          <a:p>
            <a:pPr marL="0" indent="0">
              <a:buNone/>
            </a:pPr>
            <a:r>
              <a:rPr lang="en-US" dirty="0" smtClean="0"/>
              <a:t>                  augments HCM </a:t>
            </a:r>
            <a:r>
              <a:rPr lang="en-US" dirty="0" err="1" smtClean="0"/>
              <a:t>murmer</a:t>
            </a:r>
            <a:endParaRPr lang="en-US" dirty="0" smtClean="0"/>
          </a:p>
          <a:p>
            <a:r>
              <a:rPr lang="en-US" dirty="0" smtClean="0"/>
              <a:t>    prolapse – loud and early click and </a:t>
            </a:r>
            <a:r>
              <a:rPr lang="en-US" dirty="0" err="1" smtClean="0"/>
              <a:t>murmer</a:t>
            </a:r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2339752" y="2276872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6084168" y="2276872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971600" y="3429000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971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cs typeface="Times New Roman" pitchFamily="18" charset="0"/>
              </a:rPr>
              <a:t>TECHNIQUE OF ALTERING CIRCULATORY DYNAMICS BY PHYSIOLOGICAL AND PHARMACOLOGICAL MANEUVERS AND DETERMINIG THE EFFECTS OF THESE MANEUVERS ON HEART SOUNDS / MURMERS </a:t>
            </a:r>
            <a:endParaRPr lang="en-IN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Phase 3</a:t>
            </a:r>
          </a:p>
          <a:p>
            <a:r>
              <a:rPr lang="en-IN" dirty="0" smtClean="0"/>
              <a:t>Cessation of straining </a:t>
            </a:r>
          </a:p>
          <a:p>
            <a:r>
              <a:rPr lang="en-IN" dirty="0" err="1" smtClean="0"/>
              <a:t>Incease</a:t>
            </a:r>
            <a:r>
              <a:rPr lang="en-IN" dirty="0" smtClean="0"/>
              <a:t> in VR</a:t>
            </a:r>
          </a:p>
          <a:p>
            <a:r>
              <a:rPr lang="en-IN" dirty="0" smtClean="0"/>
              <a:t>Abrupt, transient decrease in arterial pressure equivalent to fall in </a:t>
            </a:r>
            <a:r>
              <a:rPr lang="en-IN" dirty="0" err="1" smtClean="0"/>
              <a:t>intrathoracic</a:t>
            </a:r>
            <a:r>
              <a:rPr lang="en-IN" dirty="0" smtClean="0"/>
              <a:t> pressure </a:t>
            </a:r>
          </a:p>
          <a:p>
            <a:r>
              <a:rPr lang="en-US" dirty="0" smtClean="0"/>
              <a:t>First 2 cycles- right sided events return to normal</a:t>
            </a:r>
          </a:p>
          <a:p>
            <a:r>
              <a:rPr lang="en-US" dirty="0" smtClean="0"/>
              <a:t>After 6-8 cycles- left side events return to normal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0749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Phase 4</a:t>
            </a:r>
          </a:p>
          <a:p>
            <a:pPr marL="0" indent="0">
              <a:buNone/>
            </a:pPr>
            <a:r>
              <a:rPr lang="en-IN" dirty="0" smtClean="0"/>
              <a:t>Venous return and force of contraction increase</a:t>
            </a:r>
            <a:r>
              <a:rPr lang="en-IN" dirty="0" smtClean="0">
                <a:sym typeface="Wingdings" pitchFamily="2" charset="2"/>
              </a:rPr>
              <a:t> increase in stroke volume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Rise in BP – overshoot the baseline value- reflex </a:t>
            </a:r>
            <a:r>
              <a:rPr lang="en-IN" dirty="0" err="1" smtClean="0"/>
              <a:t>bradycardia</a:t>
            </a:r>
            <a:r>
              <a:rPr lang="en-IN" dirty="0" smtClean="0"/>
              <a:t> ….. Vagal response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941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40768"/>
            <a:ext cx="7056784" cy="3744416"/>
          </a:xfrm>
        </p:spPr>
      </p:pic>
    </p:spTree>
    <p:extLst>
      <p:ext uri="{BB962C8B-B14F-4D97-AF65-F5344CB8AC3E}">
        <p14:creationId xmlns:p14="http://schemas.microsoft.com/office/powerpoint/2010/main" val="1268227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Muller’s </a:t>
            </a:r>
            <a:r>
              <a:rPr lang="en-IN" dirty="0" err="1" smtClean="0"/>
              <a:t>maneuver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Forced inspiration against closed glottis</a:t>
            </a:r>
          </a:p>
          <a:p>
            <a:r>
              <a:rPr lang="en-US" dirty="0" smtClean="0"/>
              <a:t>Exaggerates inspiratory effort</a:t>
            </a:r>
          </a:p>
          <a:p>
            <a:r>
              <a:rPr lang="en-US" dirty="0" smtClean="0"/>
              <a:t>Right sided events augmented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86904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Isometric hand grip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Increases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- systemic vascular resistance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- heart rate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- cardiac output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- BP</a:t>
            </a:r>
          </a:p>
          <a:p>
            <a:pPr marL="0" indent="0">
              <a:buNone/>
            </a:pPr>
            <a:r>
              <a:rPr lang="en-US" dirty="0" smtClean="0"/>
              <a:t>      -LV filling pressure and size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all left sided events increase               20-30secs</a:t>
            </a:r>
          </a:p>
          <a:p>
            <a:pPr marL="0" indent="0">
              <a:buNone/>
            </a:pPr>
            <a:r>
              <a:rPr lang="en-IN" dirty="0" smtClean="0"/>
              <a:t>Except- MVP ;  AS  ; HOCM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04864"/>
            <a:ext cx="307047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567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AS-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increased arterial pressure &amp; SVR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decreased gradient across AV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Increased LV volume and size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HCM -       gradient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MVP – click and </a:t>
            </a:r>
            <a:r>
              <a:rPr lang="en-US" dirty="0" err="1" smtClean="0"/>
              <a:t>murmer</a:t>
            </a:r>
            <a:r>
              <a:rPr lang="en-US" dirty="0" smtClean="0"/>
              <a:t> delayed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2915816" y="4653136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427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Changes in cardiac cycle length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PVC</a:t>
            </a:r>
          </a:p>
          <a:p>
            <a:pPr marL="0" indent="0">
              <a:buNone/>
            </a:pPr>
            <a:r>
              <a:rPr lang="en-US" dirty="0" smtClean="0"/>
              <a:t>Compensatory pause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longer cycle lengths-AF</a:t>
            </a:r>
          </a:p>
          <a:p>
            <a:r>
              <a:rPr lang="en-US" dirty="0" smtClean="0"/>
              <a:t>  ventricular filling and ventricle size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ventricuar</a:t>
            </a:r>
            <a:r>
              <a:rPr lang="en-US" dirty="0" smtClean="0"/>
              <a:t> contractility- next beat</a:t>
            </a:r>
          </a:p>
          <a:p>
            <a:r>
              <a:rPr lang="en-US" dirty="0" smtClean="0"/>
              <a:t>Transient  – arterial pressure</a:t>
            </a:r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067944" y="263691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42792" y="3081180"/>
            <a:ext cx="457200" cy="3478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Up Arrow 9"/>
          <p:cNvSpPr/>
          <p:nvPr/>
        </p:nvSpPr>
        <p:spPr>
          <a:xfrm>
            <a:off x="775241" y="3813357"/>
            <a:ext cx="242316" cy="6713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Up Arrow 10"/>
          <p:cNvSpPr/>
          <p:nvPr/>
        </p:nvSpPr>
        <p:spPr>
          <a:xfrm>
            <a:off x="773656" y="4581128"/>
            <a:ext cx="209112" cy="5854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Up Arrow 11"/>
          <p:cNvSpPr/>
          <p:nvPr/>
        </p:nvSpPr>
        <p:spPr>
          <a:xfrm>
            <a:off x="2411760" y="5166618"/>
            <a:ext cx="144016" cy="4226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5939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ESM of AS and PS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- ventricular filling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- ventricular contractility</a:t>
            </a:r>
          </a:p>
          <a:p>
            <a:r>
              <a:rPr lang="en-US" dirty="0" smtClean="0"/>
              <a:t>HOCM -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- contractility     - LVOT obstruction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 volume     – LVOT obstruction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net -     gradient</a:t>
            </a:r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4067944" y="1628800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2483768" y="3501008"/>
            <a:ext cx="14401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3665289" y="4077072"/>
            <a:ext cx="121158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Up Arrow 6"/>
          <p:cNvSpPr/>
          <p:nvPr/>
        </p:nvSpPr>
        <p:spPr>
          <a:xfrm>
            <a:off x="3055074" y="4656615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Down Arrow 7"/>
          <p:cNvSpPr/>
          <p:nvPr/>
        </p:nvSpPr>
        <p:spPr>
          <a:xfrm>
            <a:off x="6552220" y="4660094"/>
            <a:ext cx="72008" cy="284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Up Arrow 8"/>
          <p:cNvSpPr/>
          <p:nvPr/>
        </p:nvSpPr>
        <p:spPr>
          <a:xfrm>
            <a:off x="4427984" y="530120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45774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Increased ventricular filling and LV size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- click and </a:t>
            </a:r>
            <a:r>
              <a:rPr lang="en-US" dirty="0" err="1" smtClean="0"/>
              <a:t>murmer</a:t>
            </a:r>
            <a:r>
              <a:rPr lang="en-US" dirty="0" smtClean="0"/>
              <a:t> of MVP delayed</a:t>
            </a:r>
          </a:p>
          <a:p>
            <a:endParaRPr lang="en-US" dirty="0"/>
          </a:p>
          <a:p>
            <a:r>
              <a:rPr lang="en-US" dirty="0" smtClean="0"/>
              <a:t>Diastolic </a:t>
            </a:r>
            <a:r>
              <a:rPr lang="en-US" dirty="0" err="1" smtClean="0"/>
              <a:t>murmer</a:t>
            </a:r>
            <a:r>
              <a:rPr lang="en-US" dirty="0" smtClean="0"/>
              <a:t> of AR – louder- transient elevation of arterial pressure</a:t>
            </a:r>
          </a:p>
          <a:p>
            <a:endParaRPr lang="en-US" dirty="0"/>
          </a:p>
          <a:p>
            <a:r>
              <a:rPr lang="en-US" dirty="0" smtClean="0"/>
              <a:t>Systolic </a:t>
            </a:r>
            <a:r>
              <a:rPr lang="en-US" dirty="0" err="1" smtClean="0"/>
              <a:t>murmer</a:t>
            </a:r>
            <a:r>
              <a:rPr lang="en-US" dirty="0" smtClean="0"/>
              <a:t> of MR and VSD – no change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relatively little change in LV-LA gradient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61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Amyl nitrite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Reduces systemic vascular resistance ; BP</a:t>
            </a:r>
            <a:r>
              <a:rPr lang="en-IN" dirty="0" smtClean="0">
                <a:sym typeface="Wingdings" pitchFamily="2" charset="2"/>
              </a:rPr>
              <a:t> first 30 </a:t>
            </a:r>
            <a:r>
              <a:rPr lang="en-IN" dirty="0" err="1" smtClean="0">
                <a:sym typeface="Wingdings" pitchFamily="2" charset="2"/>
              </a:rPr>
              <a:t>secs</a:t>
            </a:r>
            <a:endParaRPr lang="en-IN" dirty="0" smtClean="0"/>
          </a:p>
          <a:p>
            <a:r>
              <a:rPr lang="en-IN" dirty="0" smtClean="0"/>
              <a:t>Increases HR , </a:t>
            </a:r>
            <a:r>
              <a:rPr lang="en-IN" dirty="0" err="1" smtClean="0"/>
              <a:t>contractilty</a:t>
            </a:r>
            <a:r>
              <a:rPr lang="en-IN" dirty="0" smtClean="0"/>
              <a:t>, CO , flow rate</a:t>
            </a:r>
            <a:r>
              <a:rPr lang="en-IN" dirty="0" smtClean="0">
                <a:sym typeface="Wingdings" pitchFamily="2" charset="2"/>
              </a:rPr>
              <a:t> 30-60secs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58509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PHYSIOLOGICAL  </a:t>
            </a:r>
          </a:p>
          <a:p>
            <a:pPr marL="0" indent="0">
              <a:buNone/>
            </a:pPr>
            <a:r>
              <a:rPr lang="en-IN" dirty="0" smtClean="0"/>
              <a:t>                 - </a:t>
            </a:r>
            <a:r>
              <a:rPr lang="en-IN" sz="2400" dirty="0" smtClean="0"/>
              <a:t>RESPIRATION 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- POSTURAL CHANGE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- ISOMETRIC HAND GRIP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- VALSALVA ; MULLERS MANEUVER</a:t>
            </a:r>
          </a:p>
          <a:p>
            <a:r>
              <a:rPr lang="en-IN" dirty="0" smtClean="0"/>
              <a:t>PHARMACOLOGIC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</a:t>
            </a:r>
            <a:r>
              <a:rPr lang="en-IN" sz="2400" dirty="0" smtClean="0"/>
              <a:t>-AMYL NITRITE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     -PHENYLEPHRINE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8167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 increases </a:t>
            </a:r>
            <a:r>
              <a:rPr lang="en-US" dirty="0" smtClean="0"/>
              <a:t>- augments</a:t>
            </a:r>
          </a:p>
          <a:p>
            <a:pPr marL="0" indent="0">
              <a:buNone/>
            </a:pPr>
            <a:r>
              <a:rPr lang="en-US" dirty="0" smtClean="0"/>
              <a:t>    - Systolic </a:t>
            </a:r>
            <a:r>
              <a:rPr lang="en-US" dirty="0" err="1" smtClean="0"/>
              <a:t>murmer</a:t>
            </a:r>
            <a:r>
              <a:rPr lang="en-US" dirty="0" smtClean="0"/>
              <a:t> of  AS, PS , TR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all functional systolic </a:t>
            </a:r>
            <a:r>
              <a:rPr lang="en-US" dirty="0" err="1" smtClean="0"/>
              <a:t>murmers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 diastolic </a:t>
            </a:r>
            <a:r>
              <a:rPr lang="en-US" dirty="0" err="1" smtClean="0"/>
              <a:t>murmer</a:t>
            </a:r>
            <a:r>
              <a:rPr lang="en-US" dirty="0" smtClean="0"/>
              <a:t> of MS , TS , PR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6554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Decreased SVR </a:t>
            </a:r>
            <a:r>
              <a:rPr lang="en-US" dirty="0" smtClean="0"/>
              <a:t>– diminishes</a:t>
            </a:r>
          </a:p>
          <a:p>
            <a:pPr>
              <a:buFontTx/>
              <a:buChar char="-"/>
            </a:pPr>
            <a:r>
              <a:rPr lang="en-US" dirty="0" smtClean="0"/>
              <a:t>Systolic </a:t>
            </a:r>
            <a:r>
              <a:rPr lang="en-US" dirty="0" err="1" smtClean="0"/>
              <a:t>murmer</a:t>
            </a:r>
            <a:r>
              <a:rPr lang="en-US" dirty="0" smtClean="0"/>
              <a:t> of MR , small VSD </a:t>
            </a:r>
          </a:p>
          <a:p>
            <a:pPr>
              <a:buFontTx/>
              <a:buChar char="-"/>
            </a:pPr>
            <a:r>
              <a:rPr lang="en-US" dirty="0" smtClean="0"/>
              <a:t>- diastolic </a:t>
            </a:r>
            <a:r>
              <a:rPr lang="en-US" dirty="0" err="1" smtClean="0"/>
              <a:t>murmer</a:t>
            </a:r>
            <a:r>
              <a:rPr lang="en-US" dirty="0" smtClean="0"/>
              <a:t> of AR</a:t>
            </a:r>
          </a:p>
          <a:p>
            <a:pPr>
              <a:buFontTx/>
              <a:buChar char="-"/>
            </a:pPr>
            <a:r>
              <a:rPr lang="en-US" dirty="0" smtClean="0"/>
              <a:t>Austin flint </a:t>
            </a:r>
            <a:r>
              <a:rPr lang="en-US" dirty="0" err="1" smtClean="0"/>
              <a:t>murmer</a:t>
            </a:r>
            <a:r>
              <a:rPr lang="en-US" dirty="0" smtClean="0"/>
              <a:t> of AR</a:t>
            </a:r>
          </a:p>
          <a:p>
            <a:pPr>
              <a:buFontTx/>
              <a:buChar char="-"/>
            </a:pPr>
            <a:r>
              <a:rPr lang="en-US" dirty="0" smtClean="0"/>
              <a:t>-diastolic phase of continuous </a:t>
            </a:r>
            <a:r>
              <a:rPr lang="en-US" dirty="0" err="1" smtClean="0"/>
              <a:t>murmer</a:t>
            </a:r>
            <a:r>
              <a:rPr lang="en-US" dirty="0" smtClean="0"/>
              <a:t> of PDA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7427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Systolic </a:t>
            </a:r>
            <a:r>
              <a:rPr lang="en-US" dirty="0" err="1" smtClean="0"/>
              <a:t>murmer</a:t>
            </a:r>
            <a:r>
              <a:rPr lang="en-US" dirty="0" smtClean="0"/>
              <a:t> of TOF – diminishes</a:t>
            </a:r>
          </a:p>
          <a:p>
            <a:pPr>
              <a:buFontTx/>
              <a:buChar char="-"/>
            </a:pPr>
            <a:r>
              <a:rPr lang="en-US" dirty="0" smtClean="0"/>
              <a:t>Decreased SVR  and  arterial pressure</a:t>
            </a:r>
          </a:p>
          <a:p>
            <a:pPr>
              <a:buFontTx/>
              <a:buChar char="-"/>
            </a:pPr>
            <a:r>
              <a:rPr lang="en-US" dirty="0" smtClean="0"/>
              <a:t>- increases right to left shunt</a:t>
            </a:r>
          </a:p>
          <a:p>
            <a:pPr>
              <a:buFontTx/>
              <a:buChar char="-"/>
            </a:pPr>
            <a:r>
              <a:rPr lang="en-US" dirty="0" smtClean="0"/>
              <a:t>Decreases pulmonary blood flow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48844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S1 augmented</a:t>
            </a:r>
          </a:p>
          <a:p>
            <a:r>
              <a:rPr lang="en-US" dirty="0" smtClean="0"/>
              <a:t>A2 diminished</a:t>
            </a:r>
          </a:p>
          <a:p>
            <a:r>
              <a:rPr lang="en-US" dirty="0" smtClean="0"/>
              <a:t>Arterial pressure falls –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mitral and tricuspid OS – louder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A2 –OS interval decreases</a:t>
            </a:r>
          </a:p>
          <a:p>
            <a:r>
              <a:rPr lang="en-US" dirty="0" smtClean="0"/>
              <a:t>Rapid ventricular filling – RVS3 &amp; LVS3 augments</a:t>
            </a:r>
          </a:p>
          <a:p>
            <a:r>
              <a:rPr lang="en-US" dirty="0" smtClean="0"/>
              <a:t>MR reduced- LVS3 associated with MR diminished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344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41466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Systolic </a:t>
                      </a:r>
                      <a:r>
                        <a:rPr lang="en-US" dirty="0" err="1" smtClean="0"/>
                        <a:t>murmer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MR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Systolic </a:t>
                      </a:r>
                      <a:r>
                        <a:rPr lang="en-US" dirty="0" err="1" smtClean="0"/>
                        <a:t>murmer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TR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MR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Systolic </a:t>
                      </a:r>
                      <a:r>
                        <a:rPr lang="en-US" dirty="0" err="1" smtClean="0"/>
                        <a:t>murmer</a:t>
                      </a:r>
                      <a:r>
                        <a:rPr lang="en-US" baseline="0" dirty="0" smtClean="0"/>
                        <a:t> 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PS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TOF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Systolic </a:t>
                      </a:r>
                      <a:r>
                        <a:rPr lang="en-US" dirty="0" err="1" smtClean="0"/>
                        <a:t>murmer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PS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VSD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Diastolic </a:t>
                      </a:r>
                      <a:r>
                        <a:rPr lang="en-US" dirty="0" err="1" smtClean="0"/>
                        <a:t>murmer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Austin flint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PR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AR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4283968" y="1589495"/>
            <a:ext cx="216024" cy="360040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Down Arrow 5"/>
          <p:cNvSpPr/>
          <p:nvPr/>
        </p:nvSpPr>
        <p:spPr>
          <a:xfrm>
            <a:off x="7164288" y="1589495"/>
            <a:ext cx="216024" cy="3600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440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err="1" smtClean="0"/>
              <a:t>Methoxamine</a:t>
            </a:r>
            <a:r>
              <a:rPr lang="en-US" sz="3600" dirty="0" smtClean="0"/>
              <a:t> and phenylephrine</a:t>
            </a:r>
            <a:endParaRPr lang="en-IN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methoxamine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974205"/>
          </a:xfrm>
        </p:spPr>
        <p:txBody>
          <a:bodyPr/>
          <a:lstStyle/>
          <a:p>
            <a:r>
              <a:rPr lang="en-US" dirty="0" smtClean="0"/>
              <a:t>3-5 mg IV </a:t>
            </a:r>
          </a:p>
          <a:p>
            <a:r>
              <a:rPr lang="en-US" dirty="0" smtClean="0"/>
              <a:t>Elevates arterial pressure – 20-40mmhg</a:t>
            </a:r>
          </a:p>
          <a:p>
            <a:r>
              <a:rPr lang="en-US" dirty="0" smtClean="0"/>
              <a:t>10-20 </a:t>
            </a:r>
            <a:r>
              <a:rPr lang="en-US" dirty="0" err="1" smtClean="0"/>
              <a:t>mins</a:t>
            </a:r>
            <a:endParaRPr lang="en-I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phenylephrine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262237"/>
          </a:xfrm>
        </p:spPr>
        <p:txBody>
          <a:bodyPr/>
          <a:lstStyle/>
          <a:p>
            <a:r>
              <a:rPr lang="en-US" dirty="0" smtClean="0"/>
              <a:t>0.3-0.5mg IV</a:t>
            </a:r>
          </a:p>
          <a:p>
            <a:r>
              <a:rPr lang="en-US" dirty="0" smtClean="0"/>
              <a:t>Elevates arterial pressure by 30mmhg</a:t>
            </a:r>
          </a:p>
          <a:p>
            <a:r>
              <a:rPr lang="en-US" dirty="0" smtClean="0"/>
              <a:t>3-5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preferred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40135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en-US" dirty="0" smtClean="0"/>
              <a:t>Opposite of Amyl nitrate</a:t>
            </a:r>
          </a:p>
          <a:p>
            <a:r>
              <a:rPr lang="en-US" dirty="0" smtClean="0"/>
              <a:t>Increases arterial pressure</a:t>
            </a:r>
          </a:p>
          <a:p>
            <a:r>
              <a:rPr lang="en-US" dirty="0" smtClean="0"/>
              <a:t>Reflex </a:t>
            </a:r>
            <a:r>
              <a:rPr lang="en-US" dirty="0" err="1" smtClean="0"/>
              <a:t>bradycardia</a:t>
            </a:r>
            <a:endParaRPr lang="en-US" dirty="0" smtClean="0"/>
          </a:p>
          <a:p>
            <a:r>
              <a:rPr lang="en-US" dirty="0" smtClean="0"/>
              <a:t>Decreased contractility and CO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55175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Increased arterial pressure </a:t>
            </a:r>
            <a:r>
              <a:rPr lang="en-US" dirty="0" smtClean="0"/>
              <a:t>– </a:t>
            </a:r>
          </a:p>
          <a:p>
            <a:pPr marL="0" indent="0">
              <a:buNone/>
            </a:pPr>
            <a:r>
              <a:rPr lang="en-US" dirty="0" smtClean="0"/>
              <a:t>Louder </a:t>
            </a:r>
            <a:r>
              <a:rPr lang="en-US" dirty="0" err="1" smtClean="0"/>
              <a:t>murmers</a:t>
            </a:r>
            <a:r>
              <a:rPr lang="en-US" dirty="0" smtClean="0"/>
              <a:t> of </a:t>
            </a:r>
          </a:p>
          <a:p>
            <a:pPr marL="0" indent="0">
              <a:buNone/>
            </a:pPr>
            <a:r>
              <a:rPr lang="en-US" dirty="0" smtClean="0"/>
              <a:t>   - EDM –AR</a:t>
            </a:r>
          </a:p>
          <a:p>
            <a:pPr marL="0" indent="0">
              <a:buNone/>
            </a:pPr>
            <a:r>
              <a:rPr lang="en-US" dirty="0" smtClean="0"/>
              <a:t>   - PSM –MR</a:t>
            </a:r>
          </a:p>
          <a:p>
            <a:pPr marL="0" indent="0">
              <a:buNone/>
            </a:pPr>
            <a:r>
              <a:rPr lang="en-US" dirty="0" smtClean="0"/>
              <a:t>   - VSD</a:t>
            </a:r>
            <a:br>
              <a:rPr lang="en-US" dirty="0" smtClean="0"/>
            </a:br>
            <a:r>
              <a:rPr lang="en-US" dirty="0" smtClean="0"/>
              <a:t>   -TOF</a:t>
            </a:r>
            <a:br>
              <a:rPr lang="en-US" dirty="0" smtClean="0"/>
            </a:br>
            <a:r>
              <a:rPr lang="en-US" dirty="0" smtClean="0"/>
              <a:t>   -continuous </a:t>
            </a:r>
            <a:r>
              <a:rPr lang="en-US" dirty="0" err="1" smtClean="0"/>
              <a:t>murmer</a:t>
            </a:r>
            <a:r>
              <a:rPr lang="en-US" dirty="0" smtClean="0"/>
              <a:t> of PDA and AVF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38073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Decreased CO </a:t>
            </a:r>
            <a:r>
              <a:rPr lang="en-US" dirty="0" smtClean="0"/>
              <a:t>-   Diminishes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  ESM –AS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   MDM-MS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  functional systolic </a:t>
            </a:r>
            <a:r>
              <a:rPr lang="en-US" dirty="0" err="1" smtClean="0"/>
              <a:t>murmer</a:t>
            </a:r>
            <a:endParaRPr lang="en-US" dirty="0" smtClean="0"/>
          </a:p>
          <a:p>
            <a:r>
              <a:rPr lang="en-US" dirty="0" smtClean="0"/>
              <a:t>Increased LV size </a:t>
            </a:r>
          </a:p>
          <a:p>
            <a:pPr>
              <a:buFontTx/>
              <a:buChar char="-"/>
            </a:pPr>
            <a:r>
              <a:rPr lang="en-US" dirty="0" smtClean="0"/>
              <a:t>HOCM </a:t>
            </a:r>
            <a:r>
              <a:rPr lang="en-US" dirty="0" err="1" smtClean="0"/>
              <a:t>murmer</a:t>
            </a:r>
            <a:r>
              <a:rPr lang="en-US" dirty="0" smtClean="0"/>
              <a:t> softens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click and </a:t>
            </a:r>
            <a:r>
              <a:rPr lang="en-US" dirty="0" err="1" smtClean="0"/>
              <a:t>murmer</a:t>
            </a:r>
            <a:r>
              <a:rPr lang="en-US" dirty="0" smtClean="0"/>
              <a:t> of MVP delays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9547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Mitral stenosis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INSPIRATION </a:t>
            </a:r>
            <a:br>
              <a:rPr lang="en-US" dirty="0" smtClean="0"/>
            </a:br>
            <a:r>
              <a:rPr lang="en-US" dirty="0" smtClean="0"/>
              <a:t>SUDDEN STANDING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pulmonary venous return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LAP</a:t>
            </a:r>
          </a:p>
          <a:p>
            <a:endParaRPr lang="en-US" dirty="0" smtClean="0"/>
          </a:p>
          <a:p>
            <a:r>
              <a:rPr lang="en-US" dirty="0" smtClean="0"/>
              <a:t>MDM reduced</a:t>
            </a:r>
          </a:p>
          <a:p>
            <a:r>
              <a:rPr lang="en-US" dirty="0" smtClean="0"/>
              <a:t>OS softens</a:t>
            </a:r>
          </a:p>
          <a:p>
            <a:r>
              <a:rPr lang="en-US" dirty="0" smtClean="0"/>
              <a:t>A2-OS widens</a:t>
            </a:r>
          </a:p>
          <a:p>
            <a:r>
              <a:rPr lang="en-US" dirty="0" smtClean="0"/>
              <a:t>A2-P2-OS audible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EXERCISE </a:t>
            </a:r>
          </a:p>
          <a:p>
            <a:pPr marL="0" indent="0">
              <a:buNone/>
            </a:pPr>
            <a:r>
              <a:rPr lang="en-US" dirty="0" smtClean="0"/>
              <a:t>SQUATTING</a:t>
            </a:r>
          </a:p>
          <a:p>
            <a:pPr marL="0" indent="0">
              <a:buNone/>
            </a:pPr>
            <a:r>
              <a:rPr lang="en-US" dirty="0" smtClean="0"/>
              <a:t>AMYL NITRATE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MDMaccentuated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51720" y="249289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1560" y="284666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1720" y="36450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84168" y="2852936"/>
            <a:ext cx="0" cy="4589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05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u="sng" dirty="0" smtClean="0"/>
              <a:t>RESPIRATION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Inspiration</a:t>
            </a:r>
          </a:p>
          <a:p>
            <a:pPr marL="0" indent="0">
              <a:buNone/>
            </a:pPr>
            <a:r>
              <a:rPr lang="en-IN" dirty="0" smtClean="0"/>
              <a:t>Vena cava – extra thoracic</a:t>
            </a:r>
          </a:p>
          <a:p>
            <a:pPr marL="0" indent="0">
              <a:buNone/>
            </a:pPr>
            <a:r>
              <a:rPr lang="en-IN" dirty="0" smtClean="0"/>
              <a:t>Vena </a:t>
            </a:r>
            <a:r>
              <a:rPr lang="en-IN" dirty="0" err="1" smtClean="0"/>
              <a:t>caval</a:t>
            </a:r>
            <a:r>
              <a:rPr lang="en-IN" dirty="0" smtClean="0"/>
              <a:t> – right atrial gradient increases</a:t>
            </a:r>
          </a:p>
          <a:p>
            <a:pPr marL="0" indent="0">
              <a:buNone/>
            </a:pPr>
            <a:r>
              <a:rPr lang="en-IN" dirty="0" smtClean="0"/>
              <a:t>Venous return – increases</a:t>
            </a:r>
          </a:p>
          <a:p>
            <a:pPr marL="0" indent="0">
              <a:buNone/>
            </a:pPr>
            <a:r>
              <a:rPr lang="en-IN" b="1" dirty="0" smtClean="0"/>
              <a:t>   Augments right sided events</a:t>
            </a:r>
          </a:p>
          <a:p>
            <a:pPr marL="0" indent="0">
              <a:buNone/>
            </a:pPr>
            <a:r>
              <a:rPr lang="en-IN" dirty="0" smtClean="0"/>
              <a:t>Left heart –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pulmonary veins are intra thoracic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pulmonary vein- LA gradient doesn’t change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blood gets pooled in lungs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shift of IVS to left </a:t>
            </a:r>
            <a:r>
              <a:rPr lang="en-IN" dirty="0" smtClean="0">
                <a:sym typeface="Wingdings" pitchFamily="2" charset="2"/>
              </a:rPr>
              <a:t>reduced </a:t>
            </a:r>
            <a:r>
              <a:rPr lang="en-IN" dirty="0">
                <a:sym typeface="Wingdings" pitchFamily="2" charset="2"/>
              </a:rPr>
              <a:t>L</a:t>
            </a:r>
            <a:r>
              <a:rPr lang="en-IN" dirty="0" smtClean="0">
                <a:sym typeface="Wingdings" pitchFamily="2" charset="2"/>
              </a:rPr>
              <a:t>V preload and stroke volume reflex tachycardia</a:t>
            </a:r>
          </a:p>
          <a:p>
            <a:pPr marL="0" indent="0">
              <a:buNone/>
            </a:pPr>
            <a:r>
              <a:rPr lang="en-IN" b="1" dirty="0" smtClean="0">
                <a:sym typeface="Wingdings" pitchFamily="2" charset="2"/>
              </a:rPr>
              <a:t>Attenuates  left sided events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27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Mitral regurgitation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Sudden standing</a:t>
            </a:r>
          </a:p>
          <a:p>
            <a:r>
              <a:rPr lang="en-US" dirty="0" err="1" smtClean="0"/>
              <a:t>Valsalva</a:t>
            </a:r>
            <a:endParaRPr lang="en-US" dirty="0" smtClean="0"/>
          </a:p>
          <a:p>
            <a:r>
              <a:rPr lang="en-US" dirty="0" smtClean="0"/>
              <a:t>Amyl nitrite</a:t>
            </a:r>
          </a:p>
          <a:p>
            <a:pPr marL="0" indent="0">
              <a:buNone/>
            </a:pPr>
            <a:r>
              <a:rPr lang="en-US" dirty="0" smtClean="0"/>
              <a:t>Attenuate </a:t>
            </a:r>
            <a:r>
              <a:rPr lang="en-US" dirty="0" err="1" smtClean="0"/>
              <a:t>murmer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Squatting </a:t>
            </a:r>
          </a:p>
          <a:p>
            <a:r>
              <a:rPr lang="en-US" dirty="0" smtClean="0"/>
              <a:t>Isometric exercise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Augments </a:t>
            </a:r>
            <a:r>
              <a:rPr lang="en-US" dirty="0" err="1" smtClean="0"/>
              <a:t>murmer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88432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Aortic stenosis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Valsalva</a:t>
            </a:r>
            <a:endParaRPr lang="en-US" dirty="0" smtClean="0"/>
          </a:p>
          <a:p>
            <a:r>
              <a:rPr lang="en-US" dirty="0" smtClean="0"/>
              <a:t>Hand grip</a:t>
            </a:r>
          </a:p>
          <a:p>
            <a:r>
              <a:rPr lang="en-US" dirty="0" smtClean="0"/>
              <a:t>Standing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Diminishes </a:t>
            </a:r>
            <a:r>
              <a:rPr lang="en-US" dirty="0" err="1" smtClean="0"/>
              <a:t>murmer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Squatting</a:t>
            </a:r>
          </a:p>
          <a:p>
            <a:r>
              <a:rPr lang="en-US" dirty="0" smtClean="0"/>
              <a:t>Post PVC beat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Augments </a:t>
            </a:r>
            <a:r>
              <a:rPr lang="en-US" dirty="0" err="1" smtClean="0"/>
              <a:t>murmer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16742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Aortic regurgitation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Squatting</a:t>
            </a:r>
          </a:p>
          <a:p>
            <a:r>
              <a:rPr lang="en-US" dirty="0" smtClean="0"/>
              <a:t>Isometric exercise</a:t>
            </a:r>
          </a:p>
          <a:p>
            <a:r>
              <a:rPr lang="en-US" dirty="0" smtClean="0"/>
              <a:t>Sitting and leaning forward</a:t>
            </a:r>
          </a:p>
          <a:p>
            <a:r>
              <a:rPr lang="en-US" dirty="0" smtClean="0"/>
              <a:t>Vasopressors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Augments </a:t>
            </a:r>
            <a:r>
              <a:rPr lang="en-US" dirty="0" err="1" smtClean="0"/>
              <a:t>murmer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Amyl nitrate</a:t>
            </a:r>
          </a:p>
          <a:p>
            <a:r>
              <a:rPr lang="en-US" dirty="0" err="1" smtClean="0"/>
              <a:t>Valsalva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Diminishes </a:t>
            </a:r>
            <a:r>
              <a:rPr lang="en-US" dirty="0" err="1" smtClean="0"/>
              <a:t>murmer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13016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MVP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LV volume decreased</a:t>
            </a:r>
          </a:p>
          <a:p>
            <a:r>
              <a:rPr lang="en-US" dirty="0" err="1" smtClean="0"/>
              <a:t>Murmer</a:t>
            </a:r>
            <a:r>
              <a:rPr lang="en-US" dirty="0" smtClean="0"/>
              <a:t> and click earlier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Standing</a:t>
            </a:r>
          </a:p>
          <a:p>
            <a:pPr marL="0" indent="0">
              <a:buNone/>
            </a:pPr>
            <a:r>
              <a:rPr lang="en-US" dirty="0" err="1" smtClean="0"/>
              <a:t>valsalva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LV volume increased</a:t>
            </a:r>
          </a:p>
          <a:p>
            <a:r>
              <a:rPr lang="en-US" dirty="0" err="1" smtClean="0"/>
              <a:t>Murmer</a:t>
            </a:r>
            <a:r>
              <a:rPr lang="en-US" dirty="0" smtClean="0"/>
              <a:t> and click later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Squatting </a:t>
            </a:r>
          </a:p>
          <a:p>
            <a:pPr marL="0" indent="0">
              <a:buNone/>
            </a:pPr>
            <a:r>
              <a:rPr lang="en-US" dirty="0" smtClean="0"/>
              <a:t>Post ectopic</a:t>
            </a:r>
          </a:p>
          <a:p>
            <a:pPr marL="0" indent="0">
              <a:buNone/>
            </a:pPr>
            <a:r>
              <a:rPr lang="en-US" dirty="0" smtClean="0"/>
              <a:t>Isometric exercise ( intensity increase)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87012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HCM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Valsalva</a:t>
            </a:r>
            <a:endParaRPr lang="en-US" dirty="0" smtClean="0"/>
          </a:p>
          <a:p>
            <a:r>
              <a:rPr lang="en-US" dirty="0" smtClean="0"/>
              <a:t>Standing</a:t>
            </a:r>
          </a:p>
          <a:p>
            <a:r>
              <a:rPr lang="en-US" dirty="0" smtClean="0"/>
              <a:t>Post ectopic</a:t>
            </a:r>
          </a:p>
          <a:p>
            <a:endParaRPr lang="en-US" dirty="0"/>
          </a:p>
          <a:p>
            <a:r>
              <a:rPr lang="en-US" dirty="0" err="1" smtClean="0"/>
              <a:t>Murmer</a:t>
            </a:r>
            <a:r>
              <a:rPr lang="en-US" dirty="0" smtClean="0"/>
              <a:t> augments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Squatting</a:t>
            </a:r>
          </a:p>
          <a:p>
            <a:r>
              <a:rPr lang="en-US" dirty="0" smtClean="0"/>
              <a:t>Isometric handgrip</a:t>
            </a:r>
          </a:p>
          <a:p>
            <a:r>
              <a:rPr lang="en-US" dirty="0" err="1" smtClean="0"/>
              <a:t>Methoxamine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Diminishes </a:t>
            </a:r>
            <a:r>
              <a:rPr lang="en-US" dirty="0" err="1" smtClean="0"/>
              <a:t>murmer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25434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0" y="0"/>
            <a:ext cx="9112480" cy="6858000"/>
          </a:xfrm>
        </p:spPr>
      </p:pic>
    </p:spTree>
    <p:extLst>
      <p:ext uri="{BB962C8B-B14F-4D97-AF65-F5344CB8AC3E}">
        <p14:creationId xmlns:p14="http://schemas.microsoft.com/office/powerpoint/2010/main" val="22614231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squatting 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Venous return decreases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Systemic vascular return decreases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Aortic reflex decreases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LV size  increases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4215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Increased LV size causes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Decrease in LVOTO in HCM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Early click in MVP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Early  </a:t>
            </a:r>
            <a:r>
              <a:rPr lang="en-US" dirty="0" err="1" smtClean="0"/>
              <a:t>murmer</a:t>
            </a:r>
            <a:r>
              <a:rPr lang="en-US" dirty="0" smtClean="0"/>
              <a:t> of MVP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Both 2 and 3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40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Inspiration augments all , except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Murmer</a:t>
            </a:r>
            <a:r>
              <a:rPr lang="en-US" dirty="0" smtClean="0"/>
              <a:t> of TR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RVS3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TRICUSPID 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of </a:t>
            </a:r>
            <a:r>
              <a:rPr lang="en-US" dirty="0" err="1" smtClean="0"/>
              <a:t>valvular</a:t>
            </a:r>
            <a:r>
              <a:rPr lang="en-US" dirty="0" smtClean="0"/>
              <a:t> 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45654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Vagal response occurs in which phase of </a:t>
            </a:r>
            <a:r>
              <a:rPr lang="en-US" dirty="0" err="1" smtClean="0"/>
              <a:t>valsalva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 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1091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Inspiration </a:t>
            </a:r>
          </a:p>
          <a:p>
            <a:pPr marL="0" indent="0">
              <a:buNone/>
            </a:pPr>
            <a:r>
              <a:rPr lang="en-IN" dirty="0" smtClean="0"/>
              <a:t>Increased right heart flow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- increased RV force of contraction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- prolongs RV ejection time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- dilatation of tricuspid annulus</a:t>
            </a:r>
          </a:p>
          <a:p>
            <a:pPr marL="0" indent="0">
              <a:buNone/>
            </a:pPr>
            <a:r>
              <a:rPr lang="en-IN" dirty="0" smtClean="0"/>
              <a:t>Right sided events increase</a:t>
            </a:r>
          </a:p>
          <a:p>
            <a:pPr marL="0" indent="0">
              <a:buNone/>
            </a:pPr>
            <a:r>
              <a:rPr lang="en-IN" dirty="0" smtClean="0"/>
              <a:t>P2 delayed – S2 split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928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amyl nitrite inhalation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systolic </a:t>
            </a:r>
            <a:r>
              <a:rPr lang="en-US" dirty="0" err="1" smtClean="0"/>
              <a:t>murmer</a:t>
            </a:r>
            <a:r>
              <a:rPr lang="en-US" dirty="0" smtClean="0"/>
              <a:t> of TOF diminishes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Systolic </a:t>
            </a:r>
            <a:r>
              <a:rPr lang="en-US" dirty="0" err="1" smtClean="0"/>
              <a:t>murmer</a:t>
            </a:r>
            <a:r>
              <a:rPr lang="en-US" dirty="0" smtClean="0"/>
              <a:t> of AS diminishes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Systolic </a:t>
            </a:r>
            <a:r>
              <a:rPr lang="en-US" dirty="0" err="1" smtClean="0"/>
              <a:t>murmer</a:t>
            </a:r>
            <a:r>
              <a:rPr lang="en-US" dirty="0" smtClean="0"/>
              <a:t> of PS diminishes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Diastolic </a:t>
            </a:r>
            <a:r>
              <a:rPr lang="en-US" dirty="0" err="1" smtClean="0"/>
              <a:t>murmer</a:t>
            </a:r>
            <a:r>
              <a:rPr lang="en-US" dirty="0" smtClean="0"/>
              <a:t> of MS diminishes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97993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916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/>
              <a:t>Effects on heart sounds</a:t>
            </a:r>
          </a:p>
          <a:p>
            <a:r>
              <a:rPr lang="en-US" dirty="0" smtClean="0"/>
              <a:t>S2- Inspiration - p2 delayed</a:t>
            </a:r>
            <a:r>
              <a:rPr lang="en-US" dirty="0" smtClean="0">
                <a:sym typeface="Wingdings" pitchFamily="2" charset="2"/>
              </a:rPr>
              <a:t> S2 split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IN" dirty="0"/>
              <a:t>RVS3 ; RVS4 ; tricuspid </a:t>
            </a:r>
            <a:r>
              <a:rPr lang="en-IN" dirty="0" smtClean="0"/>
              <a:t>OS –     inspiration</a:t>
            </a:r>
          </a:p>
          <a:p>
            <a:r>
              <a:rPr lang="en-IN" dirty="0" smtClean="0"/>
              <a:t>LVS3 , LVS4 , mitral OS -       expiration</a:t>
            </a:r>
          </a:p>
          <a:p>
            <a:endParaRPr lang="en-IN" dirty="0" smtClean="0"/>
          </a:p>
          <a:p>
            <a:r>
              <a:rPr lang="en-US" dirty="0" smtClean="0"/>
              <a:t>Aortic </a:t>
            </a:r>
            <a:r>
              <a:rPr lang="en-US" dirty="0" err="1" smtClean="0"/>
              <a:t>valvular</a:t>
            </a:r>
            <a:r>
              <a:rPr lang="en-US" dirty="0" smtClean="0"/>
              <a:t> ejection- no variation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LVEDP – no variation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Aortic </a:t>
            </a:r>
            <a:r>
              <a:rPr lang="en-US" dirty="0" smtClean="0"/>
              <a:t>vascular </a:t>
            </a:r>
            <a:r>
              <a:rPr lang="en-US" dirty="0" smtClean="0"/>
              <a:t>ES -           expiration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endParaRPr lang="en-IN" dirty="0"/>
          </a:p>
        </p:txBody>
      </p:sp>
      <p:sp>
        <p:nvSpPr>
          <p:cNvPr id="4" name="Up Arrow 3"/>
          <p:cNvSpPr/>
          <p:nvPr/>
        </p:nvSpPr>
        <p:spPr>
          <a:xfrm>
            <a:off x="5576390" y="1928679"/>
            <a:ext cx="198022" cy="4083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Up Arrow 4"/>
          <p:cNvSpPr/>
          <p:nvPr/>
        </p:nvSpPr>
        <p:spPr>
          <a:xfrm>
            <a:off x="4932040" y="2486236"/>
            <a:ext cx="14401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4358800" y="5085184"/>
            <a:ext cx="216024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57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009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err="1" smtClean="0"/>
              <a:t>Valvular</a:t>
            </a:r>
            <a:r>
              <a:rPr lang="en-IN" dirty="0" smtClean="0"/>
              <a:t> PS</a:t>
            </a:r>
          </a:p>
          <a:p>
            <a:r>
              <a:rPr lang="en-US" dirty="0" smtClean="0"/>
              <a:t>Phasic ejection click – valves domes up and opens abruptly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- position at onset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- extent of excursion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x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98" y="3429000"/>
            <a:ext cx="4022995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-11151"/>
            <a:ext cx="7355160" cy="49006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Inspiration</a:t>
            </a:r>
          </a:p>
          <a:p>
            <a:pPr marL="0" indent="0">
              <a:buNone/>
            </a:pPr>
            <a:r>
              <a:rPr lang="en-US" dirty="0" smtClean="0"/>
              <a:t>RVEDV</a:t>
            </a:r>
          </a:p>
          <a:p>
            <a:pPr marL="0" indent="0">
              <a:buNone/>
            </a:pPr>
            <a:r>
              <a:rPr lang="en-US" dirty="0" smtClean="0"/>
              <a:t>RVEDP</a:t>
            </a:r>
          </a:p>
          <a:p>
            <a:pPr marL="0" indent="0">
              <a:buNone/>
            </a:pPr>
            <a:r>
              <a:rPr lang="en-IN" dirty="0" smtClean="0"/>
              <a:t>presystolic doming  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- </a:t>
            </a:r>
            <a:r>
              <a:rPr lang="en-IN" b="1" dirty="0"/>
              <a:t>Attenuates the click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07"/>
          <a:stretch/>
        </p:blipFill>
        <p:spPr>
          <a:xfrm>
            <a:off x="4572000" y="35526"/>
            <a:ext cx="4571287" cy="3681505"/>
          </a:xfrm>
          <a:prstGeom prst="rect">
            <a:avLst/>
          </a:prstGeom>
        </p:spPr>
      </p:pic>
      <p:sp>
        <p:nvSpPr>
          <p:cNvPr id="5" name="Up Arrow 4"/>
          <p:cNvSpPr/>
          <p:nvPr/>
        </p:nvSpPr>
        <p:spPr>
          <a:xfrm>
            <a:off x="2086147" y="1437184"/>
            <a:ext cx="144016" cy="3194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Up Arrow 5"/>
          <p:cNvSpPr/>
          <p:nvPr/>
        </p:nvSpPr>
        <p:spPr>
          <a:xfrm>
            <a:off x="2086147" y="1988840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170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1480</Words>
  <Application>Microsoft Office PowerPoint</Application>
  <PresentationFormat>On-screen Show (4:3)</PresentationFormat>
  <Paragraphs>416</Paragraphs>
  <Slides>61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 DYNAMIC AUSCULTATION  </vt:lpstr>
      <vt:lpstr>References</vt:lpstr>
      <vt:lpstr>PowerPoint Presentation</vt:lpstr>
      <vt:lpstr>PowerPoint Presentation</vt:lpstr>
      <vt:lpstr>RESPIRATION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Inspiration – decrease in LV size and stroke volume</vt:lpstr>
      <vt:lpstr>PowerPoint Presentation</vt:lpstr>
      <vt:lpstr>Postural Change</vt:lpstr>
      <vt:lpstr>Effect on heart murmer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valsalva</vt:lpstr>
      <vt:lpstr>valsalva</vt:lpstr>
      <vt:lpstr>PowerPoint Presentation</vt:lpstr>
      <vt:lpstr>  </vt:lpstr>
      <vt:lpstr>PowerPoint Presentation</vt:lpstr>
      <vt:lpstr>PowerPoint Presentation</vt:lpstr>
      <vt:lpstr>PowerPoint Presentation</vt:lpstr>
      <vt:lpstr>Muller’s maneuver</vt:lpstr>
      <vt:lpstr>Isometric hand grip</vt:lpstr>
      <vt:lpstr>PowerPoint Presentation</vt:lpstr>
      <vt:lpstr>Changes in cardiac cycle length</vt:lpstr>
      <vt:lpstr>PowerPoint Presentation</vt:lpstr>
      <vt:lpstr>PowerPoint Presentation</vt:lpstr>
      <vt:lpstr>Amyl nitrite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Methoxamine and phenylephrine</vt:lpstr>
      <vt:lpstr>PowerPoint Presentation</vt:lpstr>
      <vt:lpstr>PowerPoint Presentation</vt:lpstr>
      <vt:lpstr>PowerPoint Presentation</vt:lpstr>
      <vt:lpstr>Mitral stenosis</vt:lpstr>
      <vt:lpstr>Mitral regurgitation</vt:lpstr>
      <vt:lpstr>Aortic stenosis</vt:lpstr>
      <vt:lpstr>Aortic regurgitation</vt:lpstr>
      <vt:lpstr>MVP</vt:lpstr>
      <vt:lpstr>HCM</vt:lpstr>
      <vt:lpstr>PowerPoint Presentation</vt:lpstr>
      <vt:lpstr>MCQs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DYNAMIC AUSCULTATION  </dc:title>
  <dc:creator>user</dc:creator>
  <cp:lastModifiedBy>user</cp:lastModifiedBy>
  <cp:revision>62</cp:revision>
  <dcterms:created xsi:type="dcterms:W3CDTF">2023-06-05T06:12:25Z</dcterms:created>
  <dcterms:modified xsi:type="dcterms:W3CDTF">2023-06-12T18:51:59Z</dcterms:modified>
</cp:coreProperties>
</file>